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Barlow" charset="0"/>
      <p:bold r:id="rId16"/>
      <p:boldItalic r:id="rId17"/>
    </p:embeddedFont>
    <p:embeddedFont>
      <p:font typeface="Montserrat" charset="0"/>
      <p:regular r:id="rId18"/>
      <p:bold r:id="rId19"/>
      <p:italic r:id="rId20"/>
      <p:boldItalic r:id="rId21"/>
    </p:embeddedFont>
    <p:embeddedFont>
      <p:font typeface="Calibri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756" y="-78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1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2 master">
  <p:cSld name="Slide 12 mast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3 master">
  <p:cSld name="Slide 13 mast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linkedin.com/in/yash-karsh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3.wav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/>
          <p:nvPr/>
        </p:nvSpPr>
        <p:spPr>
          <a:xfrm>
            <a:off x="6244709" y="3197423"/>
            <a:ext cx="7627382" cy="1247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900"/>
              <a:buFont typeface="Barlow"/>
              <a:buNone/>
            </a:pPr>
            <a:r>
              <a:rPr lang="en-US" sz="390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Breathing Data: Uncovering the Market for Air Purifiers in India</a:t>
            </a:r>
            <a:endParaRPr sz="3900" b="0" i="0" u="none" strike="noStrike" cap="none"/>
          </a:p>
        </p:txBody>
      </p:sp>
      <p:sp>
        <p:nvSpPr>
          <p:cNvPr id="70" name="Google Shape;70;p16"/>
          <p:cNvSpPr/>
          <p:nvPr/>
        </p:nvSpPr>
        <p:spPr>
          <a:xfrm>
            <a:off x="6244709" y="4728805"/>
            <a:ext cx="7627382" cy="30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20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 Strategy Project for AirPure Innovations</a:t>
            </a:r>
            <a:endParaRPr sz="2050" b="0" i="0" u="none" strike="noStrike" cap="none"/>
          </a:p>
        </p:txBody>
      </p:sp>
      <p:sp>
        <p:nvSpPr>
          <p:cNvPr id="71" name="Google Shape;71;p16"/>
          <p:cNvSpPr/>
          <p:nvPr/>
        </p:nvSpPr>
        <p:spPr>
          <a:xfrm>
            <a:off x="12667850" y="7708600"/>
            <a:ext cx="1962600" cy="521100"/>
          </a:xfrm>
          <a:prstGeom prst="rect">
            <a:avLst/>
          </a:prstGeom>
          <a:solidFill>
            <a:srgbClr val="F4FB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6" name="~PP3376.WAV">
            <a:hlinkClick r:id="" action="ppaction://media"/>
          </p:cNvPr>
          <p:cNvPicPr>
            <a:picLocks noRot="1" noChangeAspect="1"/>
          </p:cNvPicPr>
          <p:nvPr>
            <a:wavAudioFile r:embed="rId1" name="~PP3376.WAV"/>
          </p:nvPr>
        </p:nvPicPr>
        <p:blipFill>
          <a:blip r:embed="rId5"/>
          <a:stretch>
            <a:fillRect/>
          </a:stretch>
        </p:blipFill>
        <p:spPr>
          <a:xfrm>
            <a:off x="14154150" y="775335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/>
          <p:nvPr/>
        </p:nvSpPr>
        <p:spPr>
          <a:xfrm>
            <a:off x="758299" y="522200"/>
            <a:ext cx="57522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Barlow"/>
              <a:buNone/>
            </a:pPr>
            <a:r>
              <a:rPr lang="en-US" sz="2050" b="1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📍</a:t>
            </a:r>
            <a:r>
              <a:rPr lang="en-US" sz="205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 Section 3: Outcomes, Strategy &amp; Dashboard</a:t>
            </a:r>
            <a:endParaRPr sz="2050" b="0" i="0" u="none" strike="noStrike" cap="none"/>
          </a:p>
        </p:txBody>
      </p:sp>
      <p:sp>
        <p:nvSpPr>
          <p:cNvPr id="233" name="Google Shape;233;p25"/>
          <p:cNvSpPr/>
          <p:nvPr/>
        </p:nvSpPr>
        <p:spPr>
          <a:xfrm>
            <a:off x="758309" y="1038701"/>
            <a:ext cx="11967091" cy="62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900"/>
              <a:buFont typeface="Barlow"/>
              <a:buNone/>
            </a:pPr>
            <a:r>
              <a:rPr lang="en-US" sz="3900" b="1" i="0" u="none" strike="noStrike" cap="none" dirty="0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Strategic Recommendations for </a:t>
            </a:r>
            <a:r>
              <a:rPr lang="en-US" sz="3900" b="1" i="0" u="none" strike="noStrike" cap="none" dirty="0" err="1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AirPure</a:t>
            </a:r>
            <a:r>
              <a:rPr lang="en-US" sz="3900" b="1" i="0" u="none" strike="noStrike" cap="none" dirty="0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 Innovations</a:t>
            </a:r>
            <a:endParaRPr sz="3900" b="0" i="0" u="none" strike="noStrike" cap="none" dirty="0"/>
          </a:p>
        </p:txBody>
      </p:sp>
      <p:sp>
        <p:nvSpPr>
          <p:cNvPr id="234" name="Google Shape;234;p25"/>
          <p:cNvSpPr/>
          <p:nvPr/>
        </p:nvSpPr>
        <p:spPr>
          <a:xfrm>
            <a:off x="838200" y="2133600"/>
            <a:ext cx="2993350" cy="396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4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Barlow"/>
              <a:buNone/>
            </a:pPr>
            <a:r>
              <a:rPr lang="en-US" sz="2350" b="1" i="0" u="none" strike="noStrike" cap="none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🏭</a:t>
            </a:r>
            <a:r>
              <a:rPr lang="en-US" sz="2350" b="1" i="0" u="none" strike="noStrike" cap="none" dirty="0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350" b="1" i="0" u="none" strike="noStrike" cap="none" dirty="0" smtClean="0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  R&amp;D </a:t>
            </a:r>
            <a:r>
              <a:rPr lang="en-US" sz="2350" b="1" i="0" u="none" strike="noStrike" cap="none" dirty="0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Focus</a:t>
            </a:r>
            <a:endParaRPr sz="2350" b="0" i="0" u="none" strike="noStrike" cap="none" dirty="0"/>
          </a:p>
        </p:txBody>
      </p:sp>
      <p:sp>
        <p:nvSpPr>
          <p:cNvPr id="235" name="Google Shape;235;p25"/>
          <p:cNvSpPr/>
          <p:nvPr/>
        </p:nvSpPr>
        <p:spPr>
          <a:xfrm>
            <a:off x="758309" y="2722602"/>
            <a:ext cx="40623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0" i="0" u="none" strike="noStrike" cap="none" dirty="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Prioritize product development to address identified market gaps and enhance user experience:</a:t>
            </a:r>
            <a:endParaRPr sz="1800" b="0" i="0" u="none" strike="noStrike" cap="none" dirty="0"/>
          </a:p>
        </p:txBody>
      </p:sp>
      <p:sp>
        <p:nvSpPr>
          <p:cNvPr id="236" name="Google Shape;236;p25"/>
          <p:cNvSpPr/>
          <p:nvPr/>
        </p:nvSpPr>
        <p:spPr>
          <a:xfrm>
            <a:off x="758434" y="3689138"/>
            <a:ext cx="40623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Montserrat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  <a:r>
              <a:rPr lang="en-US" sz="1800" b="0" i="0" u="none" strike="noStrike" cap="none" dirty="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 dirty="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Smart AQI-responsive control:</a:t>
            </a:r>
            <a:r>
              <a:rPr lang="en-US" sz="1800" b="0" i="0" u="none" strike="noStrike" cap="none" dirty="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Automated operation based on real-time local air quality data.</a:t>
            </a:r>
            <a:endParaRPr sz="1800" b="0" i="0" u="none" strike="noStrike" cap="none" dirty="0"/>
          </a:p>
        </p:txBody>
      </p:sp>
      <p:sp>
        <p:nvSpPr>
          <p:cNvPr id="237" name="Google Shape;237;p25"/>
          <p:cNvSpPr/>
          <p:nvPr/>
        </p:nvSpPr>
        <p:spPr>
          <a:xfrm>
            <a:off x="758434" y="4599050"/>
            <a:ext cx="40623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Montserrat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Compact &amp; silent design:</a:t>
            </a: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Optimized for smaller urban living spaces, particularly bedrooms.</a:t>
            </a:r>
            <a:endParaRPr sz="1800" b="0" i="0" u="none" strike="noStrike" cap="none"/>
          </a:p>
        </p:txBody>
      </p:sp>
      <p:sp>
        <p:nvSpPr>
          <p:cNvPr id="238" name="Google Shape;238;p25"/>
          <p:cNvSpPr/>
          <p:nvPr/>
        </p:nvSpPr>
        <p:spPr>
          <a:xfrm>
            <a:off x="758434" y="5505899"/>
            <a:ext cx="40623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Montserrat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Battery backup:</a:t>
            </a: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Essential for consistent performance during power outages, crucial for Tier 2/3 markets.</a:t>
            </a:r>
            <a:endParaRPr sz="1800" b="0" i="0" u="none" strike="noStrike" cap="none"/>
          </a:p>
        </p:txBody>
      </p:sp>
      <p:sp>
        <p:nvSpPr>
          <p:cNvPr id="239" name="Google Shape;239;p25"/>
          <p:cNvSpPr/>
          <p:nvPr/>
        </p:nvSpPr>
        <p:spPr>
          <a:xfrm>
            <a:off x="758434" y="6625973"/>
            <a:ext cx="40623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Montserrat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Filter health alerts &amp; subscriptions:</a:t>
            </a: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Transparent filter lifespan monitoring with convenient replacement services.</a:t>
            </a:r>
            <a:endParaRPr sz="1800" b="0" i="0" u="none" strike="noStrike" cap="none"/>
          </a:p>
        </p:txBody>
      </p:sp>
      <p:sp>
        <p:nvSpPr>
          <p:cNvPr id="240" name="Google Shape;240;p25"/>
          <p:cNvSpPr/>
          <p:nvPr/>
        </p:nvSpPr>
        <p:spPr>
          <a:xfrm>
            <a:off x="5290780" y="2136100"/>
            <a:ext cx="3739277" cy="396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4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Barlow"/>
              <a:buNone/>
            </a:pPr>
            <a:r>
              <a:rPr lang="en-US" sz="2350" b="1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📍</a:t>
            </a:r>
            <a:r>
              <a:rPr lang="en-US" sz="235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 Priority Market Launches</a:t>
            </a:r>
            <a:endParaRPr sz="2350" b="0" i="0" u="none" strike="noStrike" cap="none"/>
          </a:p>
        </p:txBody>
      </p:sp>
      <p:sp>
        <p:nvSpPr>
          <p:cNvPr id="241" name="Google Shape;241;p25"/>
          <p:cNvSpPr/>
          <p:nvPr/>
        </p:nvSpPr>
        <p:spPr>
          <a:xfrm>
            <a:off x="5290780" y="2722602"/>
            <a:ext cx="4062412" cy="9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Target markets with the highest immediate need and potential for rapid adoption:</a:t>
            </a:r>
            <a:endParaRPr sz="1800" b="0" i="0" u="none" strike="noStrike" cap="none"/>
          </a:p>
        </p:txBody>
      </p:sp>
      <p:sp>
        <p:nvSpPr>
          <p:cNvPr id="242" name="Google Shape;242;p25"/>
          <p:cNvSpPr/>
          <p:nvPr/>
        </p:nvSpPr>
        <p:spPr>
          <a:xfrm>
            <a:off x="5290780" y="3689213"/>
            <a:ext cx="40623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Delhi NCR: </a:t>
            </a: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The most polluted region with high consumer awareness.</a:t>
            </a:r>
            <a:endParaRPr sz="1800" b="0" i="0" u="none" strike="noStrike" cap="none"/>
          </a:p>
        </p:txBody>
      </p:sp>
      <p:sp>
        <p:nvSpPr>
          <p:cNvPr id="243" name="Google Shape;243;p25"/>
          <p:cNvSpPr/>
          <p:nvPr/>
        </p:nvSpPr>
        <p:spPr>
          <a:xfrm>
            <a:off x="5290780" y="4599123"/>
            <a:ext cx="40623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Patna, Kanpur: </a:t>
            </a: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Tier 2 cities with significant and growing pollution levels.</a:t>
            </a:r>
            <a:endParaRPr sz="1800" b="0" i="0" u="none" strike="noStrike" cap="none"/>
          </a:p>
        </p:txBody>
      </p:sp>
      <p:sp>
        <p:nvSpPr>
          <p:cNvPr id="244" name="Google Shape;244;p25"/>
          <p:cNvSpPr/>
          <p:nvPr/>
        </p:nvSpPr>
        <p:spPr>
          <a:xfrm>
            <a:off x="5290780" y="5505747"/>
            <a:ext cx="40623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Lucknow, Agra, Faridabad:</a:t>
            </a: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Emerging markets with increasing AQI degradation and health concerns.</a:t>
            </a:r>
            <a:endParaRPr sz="1800" b="0" i="0" u="none" strike="noStrike" cap="none"/>
          </a:p>
        </p:txBody>
      </p:sp>
      <p:sp>
        <p:nvSpPr>
          <p:cNvPr id="245" name="Google Shape;245;p25"/>
          <p:cNvSpPr/>
          <p:nvPr/>
        </p:nvSpPr>
        <p:spPr>
          <a:xfrm>
            <a:off x="9823252" y="2136100"/>
            <a:ext cx="2993350" cy="396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4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Barlow"/>
              <a:buNone/>
            </a:pPr>
            <a:r>
              <a:rPr lang="en-US" sz="2350" b="1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📣</a:t>
            </a:r>
            <a:r>
              <a:rPr lang="en-US" sz="235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 Marketing Levers</a:t>
            </a:r>
            <a:endParaRPr sz="2350" b="0" i="0" u="none" strike="noStrike" cap="none"/>
          </a:p>
        </p:txBody>
      </p:sp>
      <p:sp>
        <p:nvSpPr>
          <p:cNvPr id="246" name="Google Shape;246;p25"/>
          <p:cNvSpPr/>
          <p:nvPr/>
        </p:nvSpPr>
        <p:spPr>
          <a:xfrm>
            <a:off x="9823252" y="2722602"/>
            <a:ext cx="4062412" cy="60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Craft impactful campaigns that resonate with consumer triggers and concerns:</a:t>
            </a:r>
            <a:endParaRPr sz="1800" b="0" i="0" u="none" strike="noStrike" cap="none"/>
          </a:p>
        </p:txBody>
      </p:sp>
      <p:sp>
        <p:nvSpPr>
          <p:cNvPr id="247" name="Google Shape;247;p25"/>
          <p:cNvSpPr/>
          <p:nvPr/>
        </p:nvSpPr>
        <p:spPr>
          <a:xfrm>
            <a:off x="9823377" y="3669761"/>
            <a:ext cx="40623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Diwali &amp; Winter-focused campaigns:</a:t>
            </a: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Capitalize on seasonal pollution spikes and associated search behaviors.</a:t>
            </a:r>
            <a:endParaRPr sz="1800" b="0" i="0" u="none" strike="noStrike" cap="none"/>
          </a:p>
        </p:txBody>
      </p:sp>
      <p:sp>
        <p:nvSpPr>
          <p:cNvPr id="248" name="Google Shape;248;p25"/>
          <p:cNvSpPr/>
          <p:nvPr/>
        </p:nvSpPr>
        <p:spPr>
          <a:xfrm>
            <a:off x="9823127" y="4840998"/>
            <a:ext cx="40623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Health-driven messaging:</a:t>
            </a: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Emphasize protection for vulnerable groups, especially children and the elderly.</a:t>
            </a:r>
            <a:endParaRPr sz="1800" b="0" i="0" u="none" strike="noStrike" cap="none"/>
          </a:p>
        </p:txBody>
      </p:sp>
      <p:sp>
        <p:nvSpPr>
          <p:cNvPr id="249" name="Google Shape;249;p25"/>
          <p:cNvSpPr/>
          <p:nvPr/>
        </p:nvSpPr>
        <p:spPr>
          <a:xfrm>
            <a:off x="9823127" y="6012247"/>
            <a:ext cx="40623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Partnerships:</a:t>
            </a: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Collaborate with pediatric hospitals and schools to build trust and educate communities.</a:t>
            </a:r>
            <a:endParaRPr sz="1800" b="0" i="0" u="none" strike="noStrike" cap="none"/>
          </a:p>
        </p:txBody>
      </p:sp>
      <p:sp>
        <p:nvSpPr>
          <p:cNvPr id="250" name="Google Shape;250;p25"/>
          <p:cNvSpPr/>
          <p:nvPr/>
        </p:nvSpPr>
        <p:spPr>
          <a:xfrm>
            <a:off x="12667850" y="7708600"/>
            <a:ext cx="1962600" cy="521100"/>
          </a:xfrm>
          <a:prstGeom prst="rect">
            <a:avLst/>
          </a:prstGeom>
          <a:solidFill>
            <a:srgbClr val="F4FB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/>
          <p:nvPr/>
        </p:nvSpPr>
        <p:spPr>
          <a:xfrm>
            <a:off x="567449" y="501975"/>
            <a:ext cx="51930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6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900"/>
              <a:buFont typeface="Barlow"/>
              <a:buNone/>
            </a:pPr>
            <a:r>
              <a:rPr lang="en-US" sz="300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Dashboard Walkthrough</a:t>
            </a:r>
            <a:endParaRPr sz="3000" b="0" i="0" u="none" strike="noStrike" cap="none"/>
          </a:p>
        </p:txBody>
      </p:sp>
      <p:sp>
        <p:nvSpPr>
          <p:cNvPr id="257" name="Google Shape;257;p26"/>
          <p:cNvSpPr/>
          <p:nvPr/>
        </p:nvSpPr>
        <p:spPr>
          <a:xfrm>
            <a:off x="567452" y="1252418"/>
            <a:ext cx="13495496" cy="227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Explore our interactive dashboard, designed to provide dynamic insights into the Indian air purifier market. Use the key filters to deep-dive into specific data points and visualize critical trends.</a:t>
            </a:r>
            <a:endParaRPr sz="1800" b="0" i="0" u="none" strike="noStrike" cap="none"/>
          </a:p>
        </p:txBody>
      </p:sp>
      <p:sp>
        <p:nvSpPr>
          <p:cNvPr id="258" name="Google Shape;258;p26"/>
          <p:cNvSpPr/>
          <p:nvPr/>
        </p:nvSpPr>
        <p:spPr>
          <a:xfrm>
            <a:off x="563640" y="1879493"/>
            <a:ext cx="1866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1450"/>
              <a:buFont typeface="Barlow"/>
              <a:buNone/>
            </a:pPr>
            <a:r>
              <a:rPr lang="en-US" sz="180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Key Filters:</a:t>
            </a:r>
            <a:endParaRPr sz="1800" b="0" i="0" u="none" strike="noStrike" cap="none"/>
          </a:p>
        </p:txBody>
      </p:sp>
      <p:sp>
        <p:nvSpPr>
          <p:cNvPr id="259" name="Google Shape;259;p26"/>
          <p:cNvSpPr/>
          <p:nvPr/>
        </p:nvSpPr>
        <p:spPr>
          <a:xfrm>
            <a:off x="563640" y="2254659"/>
            <a:ext cx="65748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800"/>
              <a:buFont typeface="Montserrat"/>
              <a:buChar char="•"/>
            </a:pP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City</a:t>
            </a:r>
            <a:endParaRPr sz="1800" b="0" i="0" u="none" strike="noStrike" cap="none"/>
          </a:p>
        </p:txBody>
      </p:sp>
      <p:sp>
        <p:nvSpPr>
          <p:cNvPr id="260" name="Google Shape;260;p26"/>
          <p:cNvSpPr/>
          <p:nvPr/>
        </p:nvSpPr>
        <p:spPr>
          <a:xfrm>
            <a:off x="563640" y="2531360"/>
            <a:ext cx="65748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800"/>
              <a:buFont typeface="Montserrat"/>
              <a:buChar char="•"/>
            </a:pP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Year (2022-2025)</a:t>
            </a:r>
            <a:endParaRPr sz="1800" b="0" i="0" u="none" strike="noStrike" cap="none"/>
          </a:p>
        </p:txBody>
      </p:sp>
      <p:sp>
        <p:nvSpPr>
          <p:cNvPr id="261" name="Google Shape;261;p26"/>
          <p:cNvSpPr/>
          <p:nvPr/>
        </p:nvSpPr>
        <p:spPr>
          <a:xfrm>
            <a:off x="563640" y="2808061"/>
            <a:ext cx="65748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800"/>
              <a:buFont typeface="Montserrat"/>
              <a:buChar char="•"/>
            </a:pP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AQI Type (PM2.5, PM10, etc.)</a:t>
            </a:r>
            <a:endParaRPr sz="1800" b="0" i="0" u="none" strike="noStrike" cap="none"/>
          </a:p>
        </p:txBody>
      </p:sp>
      <p:sp>
        <p:nvSpPr>
          <p:cNvPr id="262" name="Google Shape;262;p26"/>
          <p:cNvSpPr/>
          <p:nvPr/>
        </p:nvSpPr>
        <p:spPr>
          <a:xfrm>
            <a:off x="563640" y="3084763"/>
            <a:ext cx="65748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800"/>
              <a:buFont typeface="Montserrat"/>
              <a:buChar char="•"/>
            </a:pP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Age Group (Pediatric, Adult, Elderly)</a:t>
            </a:r>
            <a:endParaRPr sz="1800" b="0" i="0" u="none" strike="noStrike" cap="none"/>
          </a:p>
        </p:txBody>
      </p:sp>
      <p:sp>
        <p:nvSpPr>
          <p:cNvPr id="263" name="Google Shape;263;p26"/>
          <p:cNvSpPr/>
          <p:nvPr/>
        </p:nvSpPr>
        <p:spPr>
          <a:xfrm>
            <a:off x="7492005" y="1879493"/>
            <a:ext cx="1866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1450"/>
              <a:buFont typeface="Barlow"/>
              <a:buNone/>
            </a:pPr>
            <a:r>
              <a:rPr lang="en-US" sz="180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Core Visuals:</a:t>
            </a:r>
            <a:endParaRPr sz="1800" b="0" i="0" u="none" strike="noStrike" cap="none"/>
          </a:p>
        </p:txBody>
      </p:sp>
      <p:sp>
        <p:nvSpPr>
          <p:cNvPr id="264" name="Google Shape;264;p26"/>
          <p:cNvSpPr/>
          <p:nvPr/>
        </p:nvSpPr>
        <p:spPr>
          <a:xfrm>
            <a:off x="7492005" y="2254659"/>
            <a:ext cx="65748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800"/>
              <a:buFont typeface="Montserrat"/>
              <a:buChar char="•"/>
            </a:pP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AQI Trend Line + Health Overlay</a:t>
            </a:r>
            <a:endParaRPr sz="1800" b="0" i="0" u="none" strike="noStrike" cap="none"/>
          </a:p>
        </p:txBody>
      </p:sp>
      <p:sp>
        <p:nvSpPr>
          <p:cNvPr id="265" name="Google Shape;265;p26"/>
          <p:cNvSpPr/>
          <p:nvPr/>
        </p:nvSpPr>
        <p:spPr>
          <a:xfrm>
            <a:off x="7492005" y="2531360"/>
            <a:ext cx="65748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800"/>
              <a:buFont typeface="Montserrat"/>
              <a:buChar char="•"/>
            </a:pP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City Severity Score Matrix</a:t>
            </a:r>
            <a:endParaRPr sz="1800" b="0" i="0" u="none" strike="noStrike" cap="none"/>
          </a:p>
        </p:txBody>
      </p:sp>
      <p:sp>
        <p:nvSpPr>
          <p:cNvPr id="266" name="Google Shape;266;p26"/>
          <p:cNvSpPr/>
          <p:nvPr/>
        </p:nvSpPr>
        <p:spPr>
          <a:xfrm>
            <a:off x="7492005" y="2808061"/>
            <a:ext cx="65748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800"/>
              <a:buFont typeface="Montserrat"/>
              <a:buChar char="•"/>
            </a:pP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Google Trends Demand Graph</a:t>
            </a:r>
            <a:endParaRPr sz="1800" b="0" i="0" u="none" strike="noStrike" cap="none"/>
          </a:p>
        </p:txBody>
      </p:sp>
      <p:sp>
        <p:nvSpPr>
          <p:cNvPr id="267" name="Google Shape;267;p26"/>
          <p:cNvSpPr/>
          <p:nvPr/>
        </p:nvSpPr>
        <p:spPr>
          <a:xfrm>
            <a:off x="7492005" y="3084763"/>
            <a:ext cx="65748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800"/>
              <a:buFont typeface="Montserrat"/>
              <a:buChar char="•"/>
            </a:pP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Priority Heatmap (Combined Scores)</a:t>
            </a:r>
            <a:endParaRPr sz="1800" b="0" i="0" u="none" strike="noStrike" cap="none"/>
          </a:p>
        </p:txBody>
      </p:sp>
      <p:pic>
        <p:nvPicPr>
          <p:cNvPr id="268" name="Google Shape;268;p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5050" y="3638200"/>
            <a:ext cx="10637298" cy="430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6"/>
          <p:cNvSpPr/>
          <p:nvPr/>
        </p:nvSpPr>
        <p:spPr>
          <a:xfrm>
            <a:off x="12667850" y="7708600"/>
            <a:ext cx="1962600" cy="521100"/>
          </a:xfrm>
          <a:prstGeom prst="rect">
            <a:avLst/>
          </a:prstGeom>
          <a:solidFill>
            <a:srgbClr val="F4FB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/>
          <p:nvPr/>
        </p:nvSpPr>
        <p:spPr>
          <a:xfrm>
            <a:off x="758309" y="2129552"/>
            <a:ext cx="5432227" cy="62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900"/>
              <a:buFont typeface="Barlow"/>
              <a:buNone/>
            </a:pPr>
            <a:r>
              <a:rPr lang="en-US" sz="390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Conclusion &amp; Next Steps</a:t>
            </a:r>
            <a:endParaRPr sz="3900" b="0" i="0" u="none" strike="noStrike" cap="none"/>
          </a:p>
        </p:txBody>
      </p:sp>
      <p:pic>
        <p:nvPicPr>
          <p:cNvPr id="276" name="Google Shape;276;p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309" y="3163614"/>
            <a:ext cx="473869" cy="47386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7"/>
          <p:cNvSpPr/>
          <p:nvPr/>
        </p:nvSpPr>
        <p:spPr>
          <a:xfrm>
            <a:off x="1469112" y="3244691"/>
            <a:ext cx="2494359" cy="31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50"/>
              <a:buFont typeface="Barlow"/>
              <a:buNone/>
            </a:pPr>
            <a:r>
              <a:rPr lang="en-US" sz="195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Localized &amp; Intense</a:t>
            </a:r>
            <a:endParaRPr sz="1950" b="0" i="0" u="none" strike="noStrike" cap="none"/>
          </a:p>
        </p:txBody>
      </p:sp>
      <p:sp>
        <p:nvSpPr>
          <p:cNvPr id="278" name="Google Shape;278;p27"/>
          <p:cNvSpPr/>
          <p:nvPr/>
        </p:nvSpPr>
        <p:spPr>
          <a:xfrm>
            <a:off x="1469112" y="3670102"/>
            <a:ext cx="3502462" cy="9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Air pollution is highly localized but severe; product strategy must be geo-sensitive for maximum impact.</a:t>
            </a:r>
            <a:endParaRPr sz="1800" b="0" i="0" u="none" strike="noStrike" cap="none"/>
          </a:p>
        </p:txBody>
      </p:sp>
      <p:pic>
        <p:nvPicPr>
          <p:cNvPr id="279" name="Google Shape;279;p2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8508" y="3132177"/>
            <a:ext cx="473869" cy="47386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7"/>
          <p:cNvSpPr/>
          <p:nvPr/>
        </p:nvSpPr>
        <p:spPr>
          <a:xfrm>
            <a:off x="5919311" y="3244691"/>
            <a:ext cx="2494359" cy="31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50"/>
              <a:buFont typeface="Barlow"/>
              <a:buNone/>
            </a:pPr>
            <a:r>
              <a:rPr lang="en-US" sz="195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Affordable &amp; Smart</a:t>
            </a:r>
            <a:endParaRPr sz="1950" b="0" i="0" u="none" strike="noStrike" cap="none"/>
          </a:p>
        </p:txBody>
      </p:sp>
      <p:sp>
        <p:nvSpPr>
          <p:cNvPr id="281" name="Google Shape;281;p27"/>
          <p:cNvSpPr/>
          <p:nvPr/>
        </p:nvSpPr>
        <p:spPr>
          <a:xfrm>
            <a:off x="5919311" y="3670102"/>
            <a:ext cx="3502462" cy="9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AirPure can dominate by positioning as an affordable, smart, and health-first solution for Indian consumers.</a:t>
            </a:r>
            <a:endParaRPr sz="1800" b="0" i="0" u="none" strike="noStrike" cap="none"/>
          </a:p>
        </p:txBody>
      </p:sp>
      <p:pic>
        <p:nvPicPr>
          <p:cNvPr id="282" name="Google Shape;282;p2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58707" y="3132177"/>
            <a:ext cx="473869" cy="47386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7"/>
          <p:cNvSpPr/>
          <p:nvPr/>
        </p:nvSpPr>
        <p:spPr>
          <a:xfrm>
            <a:off x="10369510" y="3244691"/>
            <a:ext cx="2494359" cy="31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50"/>
              <a:buFont typeface="Barlow"/>
              <a:buNone/>
            </a:pPr>
            <a:r>
              <a:rPr lang="en-US" sz="195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Triggered Demand</a:t>
            </a:r>
            <a:endParaRPr sz="1950" b="0" i="0" u="none" strike="noStrike" cap="none"/>
          </a:p>
        </p:txBody>
      </p:sp>
      <p:sp>
        <p:nvSpPr>
          <p:cNvPr id="284" name="Google Shape;284;p27"/>
          <p:cNvSpPr/>
          <p:nvPr/>
        </p:nvSpPr>
        <p:spPr>
          <a:xfrm>
            <a:off x="10369510" y="3670102"/>
            <a:ext cx="3502581" cy="9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Demand exists; it needs the right trigger, building trust, and precise timing during high-pollution events.</a:t>
            </a:r>
            <a:endParaRPr sz="1800" b="0" i="0" u="none" strike="noStrike" cap="none"/>
          </a:p>
        </p:txBody>
      </p:sp>
      <p:sp>
        <p:nvSpPr>
          <p:cNvPr id="285" name="Google Shape;285;p27"/>
          <p:cNvSpPr/>
          <p:nvPr/>
        </p:nvSpPr>
        <p:spPr>
          <a:xfrm>
            <a:off x="758259" y="5490824"/>
            <a:ext cx="13113900" cy="1306800"/>
          </a:xfrm>
          <a:prstGeom prst="roundRect">
            <a:avLst>
              <a:gd name="adj" fmla="val 21760"/>
            </a:avLst>
          </a:prstGeom>
          <a:solidFill>
            <a:srgbClr val="BEDF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6" name="Google Shape;286;p2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0457" y="5893633"/>
            <a:ext cx="311706" cy="24943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7"/>
          <p:cNvSpPr/>
          <p:nvPr/>
        </p:nvSpPr>
        <p:spPr>
          <a:xfrm>
            <a:off x="1389885" y="5698608"/>
            <a:ext cx="44319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Barlow"/>
              <a:buNone/>
            </a:pPr>
            <a:r>
              <a:rPr lang="en-US" sz="1950" b="1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Next Steps: Pilot Launch &amp; Partnerships</a:t>
            </a:r>
            <a:endParaRPr sz="1950" b="0" i="0" u="none" strike="noStrike" cap="none"/>
          </a:p>
        </p:txBody>
      </p:sp>
      <p:sp>
        <p:nvSpPr>
          <p:cNvPr id="288" name="Google Shape;288;p27"/>
          <p:cNvSpPr/>
          <p:nvPr/>
        </p:nvSpPr>
        <p:spPr>
          <a:xfrm>
            <a:off x="1389885" y="6143087"/>
            <a:ext cx="122334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Montserrat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Initiate a pilot launch and secure influencer partnerships during the peak AQI season (October–December 2025).</a:t>
            </a:r>
            <a:endParaRPr sz="1800" b="0" i="0" u="none" strike="noStrike" cap="none"/>
          </a:p>
        </p:txBody>
      </p:sp>
      <p:sp>
        <p:nvSpPr>
          <p:cNvPr id="289" name="Google Shape;289;p27"/>
          <p:cNvSpPr/>
          <p:nvPr/>
        </p:nvSpPr>
        <p:spPr>
          <a:xfrm>
            <a:off x="12667850" y="7708600"/>
            <a:ext cx="1962600" cy="521100"/>
          </a:xfrm>
          <a:prstGeom prst="rect">
            <a:avLst/>
          </a:prstGeom>
          <a:solidFill>
            <a:srgbClr val="F4FB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>
              <a:alpha val="8470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/>
          <p:cNvSpPr/>
          <p:nvPr/>
        </p:nvSpPr>
        <p:spPr>
          <a:xfrm>
            <a:off x="2326243" y="2422684"/>
            <a:ext cx="9977795" cy="1247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84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7850"/>
              <a:buFont typeface="Barlow"/>
              <a:buNone/>
            </a:pPr>
            <a:r>
              <a:rPr lang="en-US" sz="785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Thank You!</a:t>
            </a:r>
            <a:endParaRPr sz="7850" b="0" i="0" u="none" strike="noStrike" cap="none"/>
          </a:p>
        </p:txBody>
      </p:sp>
      <p:sp>
        <p:nvSpPr>
          <p:cNvPr id="298" name="Google Shape;298;p28"/>
          <p:cNvSpPr/>
          <p:nvPr/>
        </p:nvSpPr>
        <p:spPr>
          <a:xfrm>
            <a:off x="758309" y="3954185"/>
            <a:ext cx="13113782" cy="30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24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Presented by </a:t>
            </a:r>
            <a:r>
              <a:rPr lang="en-US" sz="24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Yash Karsh</a:t>
            </a:r>
            <a:r>
              <a:rPr lang="en-US" sz="24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| Data Analyst</a:t>
            </a:r>
            <a:endParaRPr sz="2400" b="0" i="0" u="none" strike="noStrike" cap="none"/>
          </a:p>
        </p:txBody>
      </p:sp>
      <p:sp>
        <p:nvSpPr>
          <p:cNvPr id="299" name="Google Shape;299;p28"/>
          <p:cNvSpPr/>
          <p:nvPr/>
        </p:nvSpPr>
        <p:spPr>
          <a:xfrm>
            <a:off x="758309" y="4470678"/>
            <a:ext cx="13113782" cy="30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95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Tools:</a:t>
            </a:r>
            <a:r>
              <a:rPr lang="en-US" sz="19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Python, Power BI, Excel, ICMR, Dataful, Google Trends</a:t>
            </a:r>
            <a:endParaRPr sz="1950" b="0" i="0" u="none" strike="noStrike" cap="none"/>
          </a:p>
        </p:txBody>
      </p:sp>
      <p:sp>
        <p:nvSpPr>
          <p:cNvPr id="300" name="Google Shape;300;p28"/>
          <p:cNvSpPr/>
          <p:nvPr/>
        </p:nvSpPr>
        <p:spPr>
          <a:xfrm>
            <a:off x="758309" y="4987171"/>
            <a:ext cx="13113782" cy="30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24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Connect:</a:t>
            </a:r>
            <a:r>
              <a:rPr lang="en-US" sz="24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linkedin.com/in/yash-karsh</a:t>
            </a:r>
            <a:endParaRPr sz="2400" b="0" i="0" u="none" strike="noStrike" cap="none"/>
          </a:p>
        </p:txBody>
      </p:sp>
      <p:sp>
        <p:nvSpPr>
          <p:cNvPr id="301" name="Google Shape;301;p28"/>
          <p:cNvSpPr/>
          <p:nvPr/>
        </p:nvSpPr>
        <p:spPr>
          <a:xfrm>
            <a:off x="758309" y="5503664"/>
            <a:ext cx="13113782" cy="30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9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Tag:</a:t>
            </a:r>
            <a:r>
              <a:rPr lang="en-US" sz="19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@Codebasics @Dataful @DhavalPatel @HemanandVadivel</a:t>
            </a:r>
            <a:endParaRPr sz="1900" b="0" i="0" u="none" strike="noStrike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758309" y="1894880"/>
            <a:ext cx="4988838" cy="62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900"/>
              <a:buFont typeface="Barlow"/>
              <a:buNone/>
            </a:pPr>
            <a:r>
              <a:rPr lang="en-US" sz="390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Agenda &amp; Structure</a:t>
            </a:r>
            <a:endParaRPr sz="3900" b="0" i="0" u="none" strike="noStrike" cap="none"/>
          </a:p>
        </p:txBody>
      </p:sp>
      <p:sp>
        <p:nvSpPr>
          <p:cNvPr id="78" name="Google Shape;78;p17"/>
          <p:cNvSpPr/>
          <p:nvPr/>
        </p:nvSpPr>
        <p:spPr>
          <a:xfrm>
            <a:off x="758309" y="2897505"/>
            <a:ext cx="13113782" cy="60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20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is divided into three strategic sections, addressing key questions and outlining expected outcomes for AirPure Innovations.</a:t>
            </a:r>
            <a:endParaRPr sz="2050" b="0" i="0" u="none" strike="noStrike" cap="none"/>
          </a:p>
        </p:txBody>
      </p:sp>
      <p:sp>
        <p:nvSpPr>
          <p:cNvPr id="79" name="Google Shape;79;p17"/>
          <p:cNvSpPr/>
          <p:nvPr/>
        </p:nvSpPr>
        <p:spPr>
          <a:xfrm>
            <a:off x="758309" y="4001572"/>
            <a:ext cx="4244816" cy="2333149"/>
          </a:xfrm>
          <a:prstGeom prst="roundRect">
            <a:avLst>
              <a:gd name="adj" fmla="val 4703"/>
            </a:avLst>
          </a:prstGeom>
          <a:solidFill>
            <a:srgbClr val="F4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309" y="3978712"/>
            <a:ext cx="4244816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6396" y="3717250"/>
            <a:ext cx="568643" cy="56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67013" y="3859411"/>
            <a:ext cx="227409" cy="28432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/>
          <p:nvPr/>
        </p:nvSpPr>
        <p:spPr>
          <a:xfrm>
            <a:off x="970717" y="4475440"/>
            <a:ext cx="3250168" cy="31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50"/>
              <a:buFont typeface="Barlow"/>
              <a:buNone/>
            </a:pPr>
            <a:r>
              <a:rPr lang="en-US" sz="195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Answering Primary Questions</a:t>
            </a:r>
            <a:endParaRPr sz="1950" b="1" i="0" u="none" strike="noStrike" cap="none"/>
          </a:p>
        </p:txBody>
      </p:sp>
      <p:sp>
        <p:nvSpPr>
          <p:cNvPr id="84" name="Google Shape;84;p17"/>
          <p:cNvSpPr/>
          <p:nvPr/>
        </p:nvSpPr>
        <p:spPr>
          <a:xfrm>
            <a:off x="970717" y="4900851"/>
            <a:ext cx="3820001" cy="9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Assessing pollution severity, health impact, and consumer behavior related to air quality.</a:t>
            </a:r>
            <a:endParaRPr sz="1750" b="0" i="0" u="none" strike="noStrike" cap="none"/>
          </a:p>
        </p:txBody>
      </p:sp>
      <p:sp>
        <p:nvSpPr>
          <p:cNvPr id="85" name="Google Shape;85;p17"/>
          <p:cNvSpPr/>
          <p:nvPr/>
        </p:nvSpPr>
        <p:spPr>
          <a:xfrm>
            <a:off x="5192673" y="4001572"/>
            <a:ext cx="4244935" cy="2333149"/>
          </a:xfrm>
          <a:prstGeom prst="roundRect">
            <a:avLst>
              <a:gd name="adj" fmla="val 4703"/>
            </a:avLst>
          </a:prstGeom>
          <a:solidFill>
            <a:srgbClr val="F4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2673" y="3978712"/>
            <a:ext cx="4244935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30760" y="3717250"/>
            <a:ext cx="568643" cy="56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01376" y="3859411"/>
            <a:ext cx="227409" cy="28432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/>
          <p:nvPr/>
        </p:nvSpPr>
        <p:spPr>
          <a:xfrm>
            <a:off x="5405080" y="4475440"/>
            <a:ext cx="3820120" cy="62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50"/>
              <a:buFont typeface="Barlow"/>
              <a:buNone/>
            </a:pPr>
            <a:r>
              <a:rPr lang="en-US" sz="195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Addressing Secondary &amp; Critical Questions</a:t>
            </a:r>
            <a:endParaRPr sz="1950" b="0" i="0" u="none" strike="noStrike" cap="none"/>
          </a:p>
        </p:txBody>
      </p:sp>
      <p:sp>
        <p:nvSpPr>
          <p:cNvPr id="90" name="Google Shape;90;p17"/>
          <p:cNvSpPr/>
          <p:nvPr/>
        </p:nvSpPr>
        <p:spPr>
          <a:xfrm>
            <a:off x="5405080" y="5212556"/>
            <a:ext cx="3820120" cy="9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Analyzing market size, competitor landscapes, and identifying crucial unmet consumer needs.</a:t>
            </a:r>
            <a:endParaRPr sz="1750" b="0" i="0" u="none" strike="noStrike" cap="none"/>
          </a:p>
        </p:txBody>
      </p:sp>
      <p:sp>
        <p:nvSpPr>
          <p:cNvPr id="91" name="Google Shape;91;p17"/>
          <p:cNvSpPr/>
          <p:nvPr/>
        </p:nvSpPr>
        <p:spPr>
          <a:xfrm>
            <a:off x="9627156" y="4001572"/>
            <a:ext cx="4244816" cy="2333149"/>
          </a:xfrm>
          <a:prstGeom prst="roundRect">
            <a:avLst>
              <a:gd name="adj" fmla="val 4703"/>
            </a:avLst>
          </a:prstGeom>
          <a:solidFill>
            <a:srgbClr val="F4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" name="Google Shape;92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7156" y="3978712"/>
            <a:ext cx="4244816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65243" y="3717250"/>
            <a:ext cx="568643" cy="56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5859" y="3859411"/>
            <a:ext cx="227409" cy="28432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9839563" y="4475440"/>
            <a:ext cx="3489008" cy="31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50"/>
              <a:buFont typeface="Barlow"/>
              <a:buNone/>
            </a:pPr>
            <a:r>
              <a:rPr lang="en-US" sz="195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Presenting Expected Outcomes</a:t>
            </a:r>
            <a:endParaRPr sz="1950" b="0" i="0" u="none" strike="noStrike" cap="none"/>
          </a:p>
        </p:txBody>
      </p:sp>
      <p:sp>
        <p:nvSpPr>
          <p:cNvPr id="96" name="Google Shape;96;p17"/>
          <p:cNvSpPr/>
          <p:nvPr/>
        </p:nvSpPr>
        <p:spPr>
          <a:xfrm>
            <a:off x="9839563" y="4900851"/>
            <a:ext cx="3820001" cy="9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Delivering a concrete business strategy, product roadmap, and a demonstration of our analytical dashboard.</a:t>
            </a:r>
            <a:endParaRPr sz="1750" b="0" i="0" u="none" strike="noStrike" cap="none"/>
          </a:p>
        </p:txBody>
      </p:sp>
      <p:sp>
        <p:nvSpPr>
          <p:cNvPr id="97" name="Google Shape;97;p17"/>
          <p:cNvSpPr/>
          <p:nvPr/>
        </p:nvSpPr>
        <p:spPr>
          <a:xfrm>
            <a:off x="12667850" y="7708600"/>
            <a:ext cx="1962600" cy="521100"/>
          </a:xfrm>
          <a:prstGeom prst="rect">
            <a:avLst/>
          </a:prstGeom>
          <a:solidFill>
            <a:srgbClr val="F4FB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23" name="~PP1389.WAV">
            <a:hlinkClick r:id="" action="ppaction://media"/>
          </p:cNvPr>
          <p:cNvPicPr>
            <a:picLocks noRot="1" noChangeAspect="1"/>
          </p:cNvPicPr>
          <p:nvPr>
            <a:wavAudioFile r:embed="rId1" name="~PP1389.WAV"/>
          </p:nvPr>
        </p:nvPicPr>
        <p:blipFill>
          <a:blip r:embed="rId9"/>
          <a:stretch>
            <a:fillRect/>
          </a:stretch>
        </p:blipFill>
        <p:spPr>
          <a:xfrm>
            <a:off x="14154150" y="775335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730568" y="502206"/>
            <a:ext cx="43257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Barlow"/>
              <a:buNone/>
            </a:pPr>
            <a:r>
              <a:rPr lang="en-US" sz="1950" b="1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📍</a:t>
            </a:r>
            <a:r>
              <a:rPr lang="en-US" sz="195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 Section 1: Primary Questions Analysis</a:t>
            </a:r>
            <a:endParaRPr sz="1950" b="0" i="0" u="none" strike="noStrike" cap="none"/>
          </a:p>
        </p:txBody>
      </p:sp>
      <p:sp>
        <p:nvSpPr>
          <p:cNvPr id="104" name="Google Shape;104;p18"/>
          <p:cNvSpPr/>
          <p:nvPr/>
        </p:nvSpPr>
        <p:spPr>
          <a:xfrm>
            <a:off x="730568" y="1000363"/>
            <a:ext cx="11736705" cy="60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750"/>
              <a:buFont typeface="Barlow"/>
              <a:buNone/>
            </a:pPr>
            <a:r>
              <a:rPr lang="en-US" sz="375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Problem Context: The Stark Reality of India's Air Quality</a:t>
            </a:r>
            <a:endParaRPr sz="3750" b="0" i="0" u="none" strike="noStrike" cap="none"/>
          </a:p>
        </p:txBody>
      </p:sp>
      <p:sp>
        <p:nvSpPr>
          <p:cNvPr id="105" name="Google Shape;105;p18"/>
          <p:cNvSpPr/>
          <p:nvPr/>
        </p:nvSpPr>
        <p:spPr>
          <a:xfrm>
            <a:off x="730575" y="2039427"/>
            <a:ext cx="7042500" cy="18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Montserrat"/>
              <a:buNone/>
            </a:pPr>
            <a:r>
              <a:rPr lang="en-US" sz="20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India faces a severe air quality crisis. </a:t>
            </a:r>
            <a:r>
              <a:rPr lang="en-US" sz="20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According to the WHO (2023), 14 of the top 20 most polluted cities globally are in India.</a:t>
            </a:r>
            <a:r>
              <a:rPr lang="en-US" sz="20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This widespread outdoor pollution is compounded by indoor air quality, which the EPA suggests can be 5–10 times more polluted than outdoor air.</a:t>
            </a:r>
            <a:endParaRPr sz="2000" b="0" i="0" u="none" strike="noStrike" cap="none"/>
          </a:p>
        </p:txBody>
      </p:sp>
      <p:sp>
        <p:nvSpPr>
          <p:cNvPr id="106" name="Google Shape;106;p18"/>
          <p:cNvSpPr/>
          <p:nvPr/>
        </p:nvSpPr>
        <p:spPr>
          <a:xfrm>
            <a:off x="730575" y="3875702"/>
            <a:ext cx="7042500" cy="16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Montserrat"/>
              <a:buNone/>
            </a:pPr>
            <a:r>
              <a:rPr lang="en-US" sz="20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Real-life implications are increasingly visible, with public figures like </a:t>
            </a:r>
            <a:r>
              <a:rPr lang="en-US" sz="20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Bryan Johnson and Nikhil Kamath highlighting the issue by walking out of polluted environments</a:t>
            </a:r>
            <a:r>
              <a:rPr lang="en-US" sz="20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. Despite government initiatives like NCAP and AQI monitoring, their impact remains uneven.</a:t>
            </a:r>
            <a:endParaRPr sz="2000" b="0" i="0" u="none" strike="noStrike" cap="none"/>
          </a:p>
        </p:txBody>
      </p:sp>
      <p:sp>
        <p:nvSpPr>
          <p:cNvPr id="107" name="Google Shape;107;p18"/>
          <p:cNvSpPr/>
          <p:nvPr/>
        </p:nvSpPr>
        <p:spPr>
          <a:xfrm>
            <a:off x="730575" y="5754724"/>
            <a:ext cx="7042500" cy="16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Montserrat"/>
              <a:buNone/>
            </a:pPr>
            <a:r>
              <a:rPr lang="en-US" sz="20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The core dilemma we aim to solve for AirPure Innovations is </a:t>
            </a:r>
            <a:r>
              <a:rPr lang="en-US" sz="20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whether there is a sustained, localized, and ultimately monetizable demand for air purifiers in India</a:t>
            </a:r>
            <a:r>
              <a:rPr lang="en-US" sz="20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, given these complex environmental and behavioral factors.</a:t>
            </a:r>
            <a:endParaRPr sz="2000" b="0" i="0" u="none" strike="noStrike" cap="none"/>
          </a:p>
        </p:txBody>
      </p:sp>
      <p:pic>
        <p:nvPicPr>
          <p:cNvPr id="108" name="Google Shape;108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26275" y="2080500"/>
            <a:ext cx="5681051" cy="554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/>
          <p:nvPr/>
        </p:nvSpPr>
        <p:spPr>
          <a:xfrm>
            <a:off x="12667850" y="7761575"/>
            <a:ext cx="1962600" cy="468300"/>
          </a:xfrm>
          <a:prstGeom prst="rect">
            <a:avLst/>
          </a:prstGeom>
          <a:solidFill>
            <a:srgbClr val="F4FB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9" name="~PP3405.WAV">
            <a:hlinkClick r:id="" action="ppaction://media"/>
          </p:cNvPr>
          <p:cNvPicPr>
            <a:picLocks noRot="1" noChangeAspect="1"/>
          </p:cNvPicPr>
          <p:nvPr>
            <a:wavAudioFile r:embed="rId1" name="~PP3405.WAV"/>
          </p:nvPr>
        </p:nvPicPr>
        <p:blipFill>
          <a:blip r:embed="rId5"/>
          <a:stretch>
            <a:fillRect/>
          </a:stretch>
        </p:blipFill>
        <p:spPr>
          <a:xfrm>
            <a:off x="14154150" y="775335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/>
          <p:nvPr/>
        </p:nvSpPr>
        <p:spPr>
          <a:xfrm>
            <a:off x="758309" y="1557457"/>
            <a:ext cx="10299740" cy="62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900"/>
              <a:buFont typeface="Barlow"/>
              <a:buNone/>
            </a:pPr>
            <a:r>
              <a:rPr lang="en-US" sz="390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Research Framework: A Data-Driven Approach</a:t>
            </a:r>
            <a:endParaRPr sz="3900" b="0" i="0" u="none" strike="noStrike" cap="none"/>
          </a:p>
        </p:txBody>
      </p:sp>
      <p:sp>
        <p:nvSpPr>
          <p:cNvPr id="116" name="Google Shape;116;p19"/>
          <p:cNvSpPr/>
          <p:nvPr/>
        </p:nvSpPr>
        <p:spPr>
          <a:xfrm>
            <a:off x="758309" y="2560082"/>
            <a:ext cx="13113782" cy="30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Our research is structured around three critical dimensions to comprehensively understand the Indian air purifier market.</a:t>
            </a:r>
            <a:endParaRPr sz="1750" b="0" i="0" u="none" strike="noStrike" cap="none"/>
          </a:p>
        </p:txBody>
      </p:sp>
      <p:pic>
        <p:nvPicPr>
          <p:cNvPr id="117" name="Google Shape;117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309" y="3076575"/>
            <a:ext cx="4371261" cy="75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947857" y="4024432"/>
            <a:ext cx="2494359" cy="31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50"/>
              <a:buFont typeface="Barlow"/>
              <a:buNone/>
            </a:pPr>
            <a:r>
              <a:rPr lang="en-US" sz="205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Severity Mapping</a:t>
            </a:r>
            <a:endParaRPr sz="2050" b="0" i="0" u="none" strike="noStrike" cap="none"/>
          </a:p>
        </p:txBody>
      </p:sp>
      <p:sp>
        <p:nvSpPr>
          <p:cNvPr id="119" name="Google Shape;119;p19"/>
          <p:cNvSpPr/>
          <p:nvPr/>
        </p:nvSpPr>
        <p:spPr>
          <a:xfrm>
            <a:off x="947857" y="4449842"/>
            <a:ext cx="3992166" cy="121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6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Analyzing AQI degradation trends to pinpoint areas with persistent and severe air quality issues, identifying key "hot zones" for intervention.</a:t>
            </a:r>
            <a:endParaRPr sz="1650" b="0" i="0" u="none" strike="noStrike" cap="none"/>
          </a:p>
        </p:txBody>
      </p:sp>
      <p:pic>
        <p:nvPicPr>
          <p:cNvPr id="120" name="Google Shape;120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9570" y="3076575"/>
            <a:ext cx="4371261" cy="75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/>
          <p:nvPr/>
        </p:nvSpPr>
        <p:spPr>
          <a:xfrm>
            <a:off x="5319117" y="4024432"/>
            <a:ext cx="2494359" cy="31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50"/>
              <a:buFont typeface="Barlow"/>
              <a:buNone/>
            </a:pPr>
            <a:r>
              <a:rPr lang="en-US" sz="205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Health Correlation</a:t>
            </a:r>
            <a:endParaRPr sz="2050" b="0" i="0" u="none" strike="noStrike" cap="none"/>
          </a:p>
        </p:txBody>
      </p:sp>
      <p:sp>
        <p:nvSpPr>
          <p:cNvPr id="122" name="Google Shape;122;p19"/>
          <p:cNvSpPr/>
          <p:nvPr/>
        </p:nvSpPr>
        <p:spPr>
          <a:xfrm>
            <a:off x="5319117" y="4449842"/>
            <a:ext cx="3992166" cy="121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6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Examining the link between rising pollution levels and hospital admission rates, particularly for respiratory illnesses, to quantify health impact.</a:t>
            </a:r>
            <a:endParaRPr sz="1650" b="0" i="0" u="none" strike="noStrike" cap="none"/>
          </a:p>
        </p:txBody>
      </p:sp>
      <p:pic>
        <p:nvPicPr>
          <p:cNvPr id="123" name="Google Shape;123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00830" y="3076575"/>
            <a:ext cx="4371261" cy="75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>
            <a:off x="9690378" y="4024432"/>
            <a:ext cx="2494359" cy="31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50"/>
              <a:buFont typeface="Barlow"/>
              <a:buNone/>
            </a:pPr>
            <a:r>
              <a:rPr lang="en-US" sz="205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Demand Triggers</a:t>
            </a:r>
            <a:endParaRPr sz="2050" b="0" i="0" u="none" strike="noStrike" cap="none"/>
          </a:p>
        </p:txBody>
      </p:sp>
      <p:sp>
        <p:nvSpPr>
          <p:cNvPr id="125" name="Google Shape;125;p19"/>
          <p:cNvSpPr/>
          <p:nvPr/>
        </p:nvSpPr>
        <p:spPr>
          <a:xfrm>
            <a:off x="9690378" y="4449842"/>
            <a:ext cx="3992166" cy="121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6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Investigating consumer search and purchase behaviors in response to air quality fluctuations and public awareness campaigns.</a:t>
            </a:r>
            <a:endParaRPr sz="1650" b="0" i="0" u="none" strike="noStrike" cap="none"/>
          </a:p>
        </p:txBody>
      </p:sp>
      <p:sp>
        <p:nvSpPr>
          <p:cNvPr id="126" name="Google Shape;126;p19"/>
          <p:cNvSpPr/>
          <p:nvPr/>
        </p:nvSpPr>
        <p:spPr>
          <a:xfrm>
            <a:off x="856925" y="6199732"/>
            <a:ext cx="131139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Our analysis leveraged a robust set of tools including Python (Pandas, Seaborn) for data processing and visualization, Power BI for interactive dashboards, Google Trends for behavioral insights, and health data from IDSP and ICMR.</a:t>
            </a:r>
            <a:endParaRPr sz="1850" b="0" i="0" u="none" strike="noStrike" cap="none"/>
          </a:p>
        </p:txBody>
      </p:sp>
      <p:sp>
        <p:nvSpPr>
          <p:cNvPr id="127" name="Google Shape;127;p19"/>
          <p:cNvSpPr/>
          <p:nvPr/>
        </p:nvSpPr>
        <p:spPr>
          <a:xfrm>
            <a:off x="12667850" y="7708600"/>
            <a:ext cx="1962600" cy="521100"/>
          </a:xfrm>
          <a:prstGeom prst="rect">
            <a:avLst/>
          </a:prstGeom>
          <a:solidFill>
            <a:srgbClr val="F4FB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758309" y="651867"/>
            <a:ext cx="13113782" cy="1247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900"/>
              <a:buFont typeface="Barlow"/>
              <a:buNone/>
            </a:pPr>
            <a:r>
              <a:rPr lang="en-US" sz="390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Severity Mapping – Data Findings: Uncovering Irreversible Degradation Zones</a:t>
            </a:r>
            <a:endParaRPr sz="3900" b="0" i="0" u="none" strike="noStrike" cap="none"/>
          </a:p>
        </p:txBody>
      </p:sp>
      <p:sp>
        <p:nvSpPr>
          <p:cNvPr id="134" name="Google Shape;134;p20"/>
          <p:cNvSpPr/>
          <p:nvPr/>
        </p:nvSpPr>
        <p:spPr>
          <a:xfrm>
            <a:off x="758309" y="2353866"/>
            <a:ext cx="7683222" cy="60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Our in-depth analysis of Dataful AQI data from 2022–2025, covering over 75 cities across India, reveals critical insights into air quality degradation.</a:t>
            </a:r>
            <a:endParaRPr sz="1750" b="0" i="0" u="none" strike="noStrike" cap="none"/>
          </a:p>
        </p:txBody>
      </p:sp>
      <p:sp>
        <p:nvSpPr>
          <p:cNvPr id="135" name="Google Shape;135;p20"/>
          <p:cNvSpPr/>
          <p:nvPr/>
        </p:nvSpPr>
        <p:spPr>
          <a:xfrm>
            <a:off x="758309" y="3249387"/>
            <a:ext cx="76833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75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Delhi:</a:t>
            </a: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Stands out with AQI consistently above 300 for over 210 days per year, indicating extreme and persistent pollution levels.</a:t>
            </a:r>
            <a:endParaRPr sz="1750" b="0" i="0" u="none" strike="noStrike" cap="none"/>
          </a:p>
        </p:txBody>
      </p:sp>
      <p:sp>
        <p:nvSpPr>
          <p:cNvPr id="136" name="Google Shape;136;p20"/>
          <p:cNvSpPr/>
          <p:nvPr/>
        </p:nvSpPr>
        <p:spPr>
          <a:xfrm>
            <a:off x="758309" y="3955359"/>
            <a:ext cx="76833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75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Major Cities:</a:t>
            </a: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Lucknow, Kanpur, Patna, and Agra show AQI values frequently exceeding 250, particularly during winter months, exacerbated by industrial activity.</a:t>
            </a:r>
            <a:endParaRPr sz="1750" b="0" i="0" u="none" strike="noStrike" cap="none"/>
          </a:p>
        </p:txBody>
      </p:sp>
      <p:sp>
        <p:nvSpPr>
          <p:cNvPr id="137" name="Google Shape;137;p20"/>
          <p:cNvSpPr/>
          <p:nvPr/>
        </p:nvSpPr>
        <p:spPr>
          <a:xfrm>
            <a:off x="758259" y="4865258"/>
            <a:ext cx="76833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75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Tier 2 Cities:</a:t>
            </a: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Ludhiana, Nagpur, and Varanasi are rapidly catching up, exhibiting concerning spikes in PM2.5 and PM10, signaling emerging high-need markets.</a:t>
            </a:r>
            <a:endParaRPr sz="1750" b="0" i="0" u="none" strike="noStrike" cap="none"/>
          </a:p>
        </p:txBody>
      </p:sp>
      <p:sp>
        <p:nvSpPr>
          <p:cNvPr id="138" name="Google Shape;138;p20"/>
          <p:cNvSpPr/>
          <p:nvPr/>
        </p:nvSpPr>
        <p:spPr>
          <a:xfrm>
            <a:off x="758309" y="5860231"/>
            <a:ext cx="76833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These findings confirm that these regions are experiencing </a:t>
            </a:r>
            <a:r>
              <a:rPr lang="en-US" sz="175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irreversible degradation zones</a:t>
            </a: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, representing markets with the strongest and most sustained need for air purification solutions.</a:t>
            </a:r>
            <a:endParaRPr sz="1750" b="0" i="0" u="none" strike="noStrike" cap="none"/>
          </a:p>
        </p:txBody>
      </p:sp>
      <p:pic>
        <p:nvPicPr>
          <p:cNvPr id="139" name="Google Shape;139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1590" y="2396490"/>
            <a:ext cx="4968002" cy="496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/>
          <p:nvPr/>
        </p:nvSpPr>
        <p:spPr>
          <a:xfrm>
            <a:off x="12667850" y="7708600"/>
            <a:ext cx="1962600" cy="521100"/>
          </a:xfrm>
          <a:prstGeom prst="rect">
            <a:avLst/>
          </a:prstGeom>
          <a:solidFill>
            <a:srgbClr val="F4FB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688181" y="474226"/>
            <a:ext cx="10244138" cy="56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550"/>
              <a:buFont typeface="Barlow"/>
              <a:buNone/>
            </a:pPr>
            <a:r>
              <a:rPr lang="en-US" sz="355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Health Correlation – Pediatric Asthma &amp; IDSP Cases</a:t>
            </a:r>
            <a:endParaRPr sz="3550" b="0" i="0" u="none" strike="noStrike" cap="none"/>
          </a:p>
        </p:txBody>
      </p:sp>
      <p:sp>
        <p:nvSpPr>
          <p:cNvPr id="147" name="Google Shape;147;p21"/>
          <p:cNvSpPr/>
          <p:nvPr/>
        </p:nvSpPr>
        <p:spPr>
          <a:xfrm>
            <a:off x="688181" y="1384221"/>
            <a:ext cx="13254038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Data from ICMR and AIIMS provides compelling evidence of a direct correlation between high AQI levels and an increase in emergency medical admissions, particularly among children.</a:t>
            </a:r>
            <a:endParaRPr sz="1750" b="0" i="0" u="none" strike="noStrike" cap="none"/>
          </a:p>
        </p:txBody>
      </p:sp>
      <p:sp>
        <p:nvSpPr>
          <p:cNvPr id="148" name="Google Shape;148;p21"/>
          <p:cNvSpPr/>
          <p:nvPr/>
        </p:nvSpPr>
        <p:spPr>
          <a:xfrm>
            <a:off x="688175" y="2283025"/>
            <a:ext cx="8131200" cy="11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lang="en-US" sz="1750" b="1" i="0" u="sng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Delhi:</a:t>
            </a: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Recorded a </a:t>
            </a:r>
            <a:r>
              <a:rPr lang="en-US" sz="1750" b="1" i="0" u="none" strike="noStrike" cap="none">
                <a:solidFill>
                  <a:srgbClr val="F44444"/>
                </a:solidFill>
                <a:latin typeface="Montserrat"/>
                <a:ea typeface="Montserrat"/>
                <a:cs typeface="Montserrat"/>
                <a:sym typeface="Montserrat"/>
              </a:rPr>
              <a:t>+27% surge in pediatric asthma cases</a:t>
            </a: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during Q4 2023, directly aligning with prolonged exposure to </a:t>
            </a:r>
            <a:r>
              <a:rPr lang="en-US" sz="175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AQI levels exceeding 300</a:t>
            </a: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. Children aged </a:t>
            </a:r>
            <a:r>
              <a:rPr lang="en-US" sz="175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5–14</a:t>
            </a: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emerged as the most affected group during this period.</a:t>
            </a:r>
            <a:endParaRPr sz="1750" b="0" i="0" u="none" strike="noStrike" cap="none"/>
          </a:p>
        </p:txBody>
      </p:sp>
      <p:sp>
        <p:nvSpPr>
          <p:cNvPr id="149" name="Google Shape;149;p21"/>
          <p:cNvSpPr/>
          <p:nvPr/>
        </p:nvSpPr>
        <p:spPr>
          <a:xfrm>
            <a:off x="688199" y="3454575"/>
            <a:ext cx="80325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lang="en-US" sz="1750" b="1" i="0" u="sng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Patna &amp; Kanpur:</a:t>
            </a: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Witnessed an </a:t>
            </a:r>
            <a:r>
              <a:rPr lang="en-US" sz="1750" b="1" i="0" u="none" strike="noStrike" cap="none">
                <a:solidFill>
                  <a:srgbClr val="F44444"/>
                </a:solidFill>
                <a:latin typeface="Montserrat"/>
                <a:ea typeface="Montserrat"/>
                <a:cs typeface="Montserrat"/>
                <a:sym typeface="Montserrat"/>
              </a:rPr>
              <a:t>~18% rise in Respiratory OPD footfalls</a:t>
            </a: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, particularly among </a:t>
            </a:r>
            <a:r>
              <a:rPr lang="en-US" sz="175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children and elderly populations (60+ years)</a:t>
            </a: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, during high-pollution episodes in winter 2023–24.</a:t>
            </a:r>
            <a:endParaRPr sz="1750" b="0" i="0" u="none" strike="noStrike" cap="none"/>
          </a:p>
        </p:txBody>
      </p:sp>
      <p:sp>
        <p:nvSpPr>
          <p:cNvPr id="150" name="Google Shape;150;p21"/>
          <p:cNvSpPr/>
          <p:nvPr/>
        </p:nvSpPr>
        <p:spPr>
          <a:xfrm>
            <a:off x="688175" y="4350925"/>
            <a:ext cx="81312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lang="en-US" sz="1750" b="1" i="0" u="sng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IDSP Data:</a:t>
            </a: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Data highlights a sustained increase in </a:t>
            </a:r>
            <a:r>
              <a:rPr lang="en-US" sz="175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Influenza-like Illness (ILI)</a:t>
            </a: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across northern states, most notably in districts where </a:t>
            </a:r>
            <a:r>
              <a:rPr lang="en-US" sz="175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PM2.5 consistently exceeds 200 µg/m³</a:t>
            </a: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— far beyond WHO’s safe limits.</a:t>
            </a:r>
            <a:endParaRPr sz="1750" b="0" i="0" u="none" strike="noStrike" cap="none"/>
          </a:p>
        </p:txBody>
      </p:sp>
      <p:sp>
        <p:nvSpPr>
          <p:cNvPr id="151" name="Google Shape;151;p21"/>
          <p:cNvSpPr/>
          <p:nvPr/>
        </p:nvSpPr>
        <p:spPr>
          <a:xfrm>
            <a:off x="688175" y="5331550"/>
            <a:ext cx="8131200" cy="12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lang="en-US" sz="1750" b="1" i="0" u="sng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Statistical Insight:</a:t>
            </a: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750" b="1" i="0" u="none" strike="noStrike" cap="none">
                <a:solidFill>
                  <a:srgbClr val="384653"/>
                </a:solidFill>
                <a:highlight>
                  <a:srgbClr val="FCEC99"/>
                </a:highlight>
                <a:latin typeface="Montserrat"/>
                <a:ea typeface="Montserrat"/>
                <a:cs typeface="Montserrat"/>
                <a:sym typeface="Montserrat"/>
              </a:rPr>
              <a:t>correlation coefficient of 0.52</a:t>
            </a: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was observed between </a:t>
            </a:r>
            <a:r>
              <a:rPr lang="en-US" sz="175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AQI levels and hospital admissions</a:t>
            </a: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, suggesting a </a:t>
            </a:r>
            <a:r>
              <a:rPr lang="en-US" sz="175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moderate to strong relationship</a:t>
            </a: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between air pollution exposure and acute respiratory distress, especially in </a:t>
            </a:r>
            <a:r>
              <a:rPr lang="en-US" sz="175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vulnerable demographics</a:t>
            </a: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750" b="0" i="0" u="none" strike="noStrike" cap="none"/>
          </a:p>
        </p:txBody>
      </p:sp>
      <p:pic>
        <p:nvPicPr>
          <p:cNvPr id="152" name="Google Shape;152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53682" y="2321719"/>
            <a:ext cx="4496038" cy="449603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/>
          <p:nvPr/>
        </p:nvSpPr>
        <p:spPr>
          <a:xfrm>
            <a:off x="688181" y="7204710"/>
            <a:ext cx="13254038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lang="en-US" sz="175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Implication:</a:t>
            </a: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These findings underscore that messaging around the </a:t>
            </a:r>
            <a:r>
              <a:rPr lang="en-US" sz="1750" b="1" i="0" u="none" strike="noStrike" cap="none">
                <a:solidFill>
                  <a:srgbClr val="F44444"/>
                </a:solidFill>
                <a:latin typeface="Montserrat"/>
                <a:ea typeface="Montserrat"/>
                <a:cs typeface="Montserrat"/>
                <a:sym typeface="Montserrat"/>
              </a:rPr>
              <a:t>tangible health impact, especially on vulnerable groups like children</a:t>
            </a: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, will be highly effective in driving consumer awareness and demand for air purifiers.</a:t>
            </a:r>
            <a:endParaRPr sz="1750" b="0" i="0" u="none" strike="noStrike" cap="none"/>
          </a:p>
        </p:txBody>
      </p:sp>
      <p:sp>
        <p:nvSpPr>
          <p:cNvPr id="154" name="Google Shape;154;p21"/>
          <p:cNvSpPr/>
          <p:nvPr/>
        </p:nvSpPr>
        <p:spPr>
          <a:xfrm>
            <a:off x="12667850" y="7708600"/>
            <a:ext cx="1962600" cy="521100"/>
          </a:xfrm>
          <a:prstGeom prst="rect">
            <a:avLst/>
          </a:prstGeom>
          <a:solidFill>
            <a:srgbClr val="F4FB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/>
          <p:nvPr/>
        </p:nvSpPr>
        <p:spPr>
          <a:xfrm>
            <a:off x="758309" y="1538526"/>
            <a:ext cx="11683603" cy="62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900"/>
              <a:buFont typeface="Barlow"/>
              <a:buNone/>
            </a:pPr>
            <a:r>
              <a:rPr lang="en-US" sz="390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Demand Triggers – Google Trends &amp; Behavioral Shifts</a:t>
            </a:r>
            <a:endParaRPr sz="3900" b="0" i="0" u="none" strike="noStrike" cap="none"/>
          </a:p>
        </p:txBody>
      </p:sp>
      <p:sp>
        <p:nvSpPr>
          <p:cNvPr id="161" name="Google Shape;161;p22"/>
          <p:cNvSpPr/>
          <p:nvPr/>
        </p:nvSpPr>
        <p:spPr>
          <a:xfrm>
            <a:off x="758309" y="2541151"/>
            <a:ext cx="13113782" cy="60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Our analysis of Google Trends data from 2022–2025 reveals distinct behavioral patterns in response to air pollution events, highlighting key moments of consumer intent.</a:t>
            </a:r>
            <a:endParaRPr sz="1750" b="0" i="0" u="none" strike="noStrike" cap="none"/>
          </a:p>
        </p:txBody>
      </p:sp>
      <p:sp>
        <p:nvSpPr>
          <p:cNvPr id="162" name="Google Shape;162;p22"/>
          <p:cNvSpPr/>
          <p:nvPr/>
        </p:nvSpPr>
        <p:spPr>
          <a:xfrm>
            <a:off x="758309" y="3455670"/>
            <a:ext cx="3536275" cy="236934"/>
          </a:xfrm>
          <a:prstGeom prst="roundRect">
            <a:avLst>
              <a:gd name="adj" fmla="val 120020"/>
            </a:avLst>
          </a:prstGeom>
          <a:solidFill>
            <a:srgbClr val="D4E9F7"/>
          </a:solidFill>
          <a:ln w="9525" cap="flat" cmpd="sng">
            <a:solidFill>
              <a:srgbClr val="BACF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309" y="3455670"/>
            <a:ext cx="3536275" cy="23693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/>
          <p:nvPr/>
        </p:nvSpPr>
        <p:spPr>
          <a:xfrm>
            <a:off x="4436745" y="3455670"/>
            <a:ext cx="534829" cy="236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850"/>
              <a:buFont typeface="Barlow"/>
              <a:buNone/>
            </a:pPr>
            <a:r>
              <a:rPr lang="en-US" sz="195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410%</a:t>
            </a:r>
            <a:endParaRPr sz="1950" b="0" i="0" u="none" strike="noStrike" cap="none"/>
          </a:p>
        </p:txBody>
      </p:sp>
      <p:sp>
        <p:nvSpPr>
          <p:cNvPr id="165" name="Google Shape;165;p22"/>
          <p:cNvSpPr/>
          <p:nvPr/>
        </p:nvSpPr>
        <p:spPr>
          <a:xfrm>
            <a:off x="758309" y="3929539"/>
            <a:ext cx="2494359" cy="31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50"/>
              <a:buFont typeface="Barlow"/>
              <a:buNone/>
            </a:pPr>
            <a:r>
              <a:rPr lang="en-US" sz="205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Diwali 2023 (Delhi)</a:t>
            </a:r>
            <a:endParaRPr sz="2050" b="0" i="0" u="none" strike="noStrike" cap="none"/>
          </a:p>
        </p:txBody>
      </p:sp>
      <p:sp>
        <p:nvSpPr>
          <p:cNvPr id="166" name="Google Shape;166;p22"/>
          <p:cNvSpPr/>
          <p:nvPr/>
        </p:nvSpPr>
        <p:spPr>
          <a:xfrm>
            <a:off x="758309" y="4354949"/>
            <a:ext cx="4213265" cy="9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During Diwali, search interest for "Air Purifier" surged, indicating a strong reaction to seasonal pollution spikes.</a:t>
            </a:r>
            <a:endParaRPr sz="1750" b="0" i="0" u="none" strike="noStrike" cap="none"/>
          </a:p>
        </p:txBody>
      </p:sp>
      <p:sp>
        <p:nvSpPr>
          <p:cNvPr id="167" name="Google Shape;167;p22"/>
          <p:cNvSpPr/>
          <p:nvPr/>
        </p:nvSpPr>
        <p:spPr>
          <a:xfrm>
            <a:off x="5208508" y="3455670"/>
            <a:ext cx="3479959" cy="236934"/>
          </a:xfrm>
          <a:prstGeom prst="roundRect">
            <a:avLst>
              <a:gd name="adj" fmla="val 120020"/>
            </a:avLst>
          </a:prstGeom>
          <a:solidFill>
            <a:srgbClr val="D4E9F7"/>
          </a:solidFill>
          <a:ln w="9525" cap="flat" cmpd="sng">
            <a:solidFill>
              <a:srgbClr val="BACF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8508" y="3455670"/>
            <a:ext cx="3479959" cy="23693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8830628" y="3455670"/>
            <a:ext cx="591145" cy="236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850"/>
              <a:buFont typeface="Barlow"/>
              <a:buNone/>
            </a:pPr>
            <a:r>
              <a:rPr lang="en-US" sz="195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280%</a:t>
            </a:r>
            <a:endParaRPr sz="1950" b="0" i="0" u="none" strike="noStrike" cap="none"/>
          </a:p>
        </p:txBody>
      </p:sp>
      <p:sp>
        <p:nvSpPr>
          <p:cNvPr id="170" name="Google Shape;170;p22"/>
          <p:cNvSpPr/>
          <p:nvPr/>
        </p:nvSpPr>
        <p:spPr>
          <a:xfrm>
            <a:off x="5208498" y="3929550"/>
            <a:ext cx="34800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50"/>
              <a:buFont typeface="Barlow"/>
              <a:buNone/>
            </a:pPr>
            <a:r>
              <a:rPr lang="en-US" sz="205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Jan-Feb Smog (Mumbai)</a:t>
            </a:r>
            <a:endParaRPr sz="2050" b="0" i="0" u="none" strike="noStrike" cap="none"/>
          </a:p>
        </p:txBody>
      </p:sp>
      <p:sp>
        <p:nvSpPr>
          <p:cNvPr id="171" name="Google Shape;171;p22"/>
          <p:cNvSpPr/>
          <p:nvPr/>
        </p:nvSpPr>
        <p:spPr>
          <a:xfrm>
            <a:off x="5208500" y="4354950"/>
            <a:ext cx="41391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Mumbai experienced a significant increase in searches during its specific smog events earlier in the year.</a:t>
            </a:r>
            <a:endParaRPr sz="1750" b="0" i="0" u="none" strike="noStrike" cap="none"/>
          </a:p>
        </p:txBody>
      </p:sp>
      <p:sp>
        <p:nvSpPr>
          <p:cNvPr id="172" name="Google Shape;172;p22"/>
          <p:cNvSpPr/>
          <p:nvPr/>
        </p:nvSpPr>
        <p:spPr>
          <a:xfrm>
            <a:off x="9658707" y="3455670"/>
            <a:ext cx="3473172" cy="236934"/>
          </a:xfrm>
          <a:prstGeom prst="roundRect">
            <a:avLst>
              <a:gd name="adj" fmla="val 120020"/>
            </a:avLst>
          </a:prstGeom>
          <a:solidFill>
            <a:srgbClr val="D4E9F7"/>
          </a:solidFill>
          <a:ln w="9525" cap="flat" cmpd="sng">
            <a:solidFill>
              <a:srgbClr val="BACF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58707" y="3455670"/>
            <a:ext cx="3473172" cy="23693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/>
          <p:nvPr/>
        </p:nvSpPr>
        <p:spPr>
          <a:xfrm>
            <a:off x="13274040" y="3455670"/>
            <a:ext cx="598051" cy="236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850"/>
              <a:buFont typeface="Barlow"/>
              <a:buNone/>
            </a:pPr>
            <a:r>
              <a:rPr lang="en-US" sz="195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200%</a:t>
            </a:r>
            <a:endParaRPr sz="1950" b="0" i="0" u="none" strike="noStrike" cap="none"/>
          </a:p>
        </p:txBody>
      </p:sp>
      <p:sp>
        <p:nvSpPr>
          <p:cNvPr id="175" name="Google Shape;175;p22"/>
          <p:cNvSpPr/>
          <p:nvPr/>
        </p:nvSpPr>
        <p:spPr>
          <a:xfrm>
            <a:off x="9658699" y="3929550"/>
            <a:ext cx="3615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50"/>
              <a:buFont typeface="Barlow"/>
              <a:buNone/>
            </a:pPr>
            <a:r>
              <a:rPr lang="en-US" sz="205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AQI Alerts (Lucknow &amp; Noida)</a:t>
            </a:r>
            <a:endParaRPr sz="2050" b="0" i="0" u="none" strike="noStrike" cap="none"/>
          </a:p>
        </p:txBody>
      </p:sp>
      <p:sp>
        <p:nvSpPr>
          <p:cNvPr id="176" name="Google Shape;176;p22"/>
          <p:cNvSpPr/>
          <p:nvPr/>
        </p:nvSpPr>
        <p:spPr>
          <a:xfrm>
            <a:off x="9658707" y="4354949"/>
            <a:ext cx="4213384" cy="121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Prompted by official AQI alerts, these cities showed substantial spikes in air purifier inquiries, demonstrating direct responsiveness to warnings.</a:t>
            </a:r>
            <a:endParaRPr sz="1750" b="0" i="0" u="none" strike="noStrike" cap="none"/>
          </a:p>
        </p:txBody>
      </p:sp>
      <p:sp>
        <p:nvSpPr>
          <p:cNvPr id="177" name="Google Shape;177;p22"/>
          <p:cNvSpPr/>
          <p:nvPr/>
        </p:nvSpPr>
        <p:spPr>
          <a:xfrm>
            <a:off x="758309" y="5781199"/>
            <a:ext cx="13113782" cy="9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5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Behavioral Pattern:</a:t>
            </a:r>
            <a:r>
              <a:rPr lang="en-US" sz="18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These trends clearly indicate that </a:t>
            </a:r>
            <a:r>
              <a:rPr lang="en-US" sz="1850" b="0" i="0" u="none" strike="noStrike" cap="none">
                <a:solidFill>
                  <a:srgbClr val="5E98F1"/>
                </a:solidFill>
                <a:latin typeface="Montserrat"/>
                <a:ea typeface="Montserrat"/>
                <a:cs typeface="Montserrat"/>
                <a:sym typeface="Montserrat"/>
              </a:rPr>
              <a:t>pollution emergencies serve as critical "moments of intent"</a:t>
            </a:r>
            <a:r>
              <a:rPr lang="en-US" sz="18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for consumers. This presents a direct opportunity for AirPure Innovations to launch highly targeted advertising campaigns, leveraging real-time air quality data and public alerts to engage potential customers at their peak decision-making points.</a:t>
            </a:r>
            <a:endParaRPr sz="1850" b="0" i="0" u="none" strike="noStrike" cap="none"/>
          </a:p>
        </p:txBody>
      </p:sp>
      <p:sp>
        <p:nvSpPr>
          <p:cNvPr id="178" name="Google Shape;178;p22"/>
          <p:cNvSpPr/>
          <p:nvPr/>
        </p:nvSpPr>
        <p:spPr>
          <a:xfrm>
            <a:off x="12667850" y="7708600"/>
            <a:ext cx="1962600" cy="521100"/>
          </a:xfrm>
          <a:prstGeom prst="rect">
            <a:avLst/>
          </a:prstGeom>
          <a:solidFill>
            <a:srgbClr val="F4FB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758298" y="998450"/>
            <a:ext cx="59100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Barlow"/>
              <a:buNone/>
            </a:pPr>
            <a:r>
              <a:rPr lang="en-US" sz="2050" b="1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📍</a:t>
            </a:r>
            <a:r>
              <a:rPr lang="en-US" sz="205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 Section 2: Secondary + Critical Questions</a:t>
            </a:r>
            <a:endParaRPr sz="2050" b="0" i="0" u="none" strike="noStrike" cap="none"/>
          </a:p>
        </p:txBody>
      </p:sp>
      <p:sp>
        <p:nvSpPr>
          <p:cNvPr id="185" name="Google Shape;185;p23"/>
          <p:cNvSpPr/>
          <p:nvPr/>
        </p:nvSpPr>
        <p:spPr>
          <a:xfrm>
            <a:off x="758309" y="1514951"/>
            <a:ext cx="8988743" cy="62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900"/>
              <a:buFont typeface="Barlow"/>
              <a:buNone/>
            </a:pPr>
            <a:r>
              <a:rPr lang="en-US" sz="390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Market Landscape &amp; Competitor Insights</a:t>
            </a:r>
            <a:endParaRPr sz="3900" b="0" i="0" u="none" strike="noStrike" cap="none"/>
          </a:p>
        </p:txBody>
      </p:sp>
      <p:sp>
        <p:nvSpPr>
          <p:cNvPr id="186" name="Google Shape;186;p23"/>
          <p:cNvSpPr/>
          <p:nvPr/>
        </p:nvSpPr>
        <p:spPr>
          <a:xfrm>
            <a:off x="758309" y="2422803"/>
            <a:ext cx="13113782" cy="30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 review of the current market reveals established players with distinct positioning and notable gaps that AirPure can capitalize on.</a:t>
            </a:r>
            <a:endParaRPr sz="1750" b="0" i="0" u="none" strike="noStrike" cap="none"/>
          </a:p>
        </p:txBody>
      </p:sp>
      <p:sp>
        <p:nvSpPr>
          <p:cNvPr id="187" name="Google Shape;187;p23"/>
          <p:cNvSpPr/>
          <p:nvPr/>
        </p:nvSpPr>
        <p:spPr>
          <a:xfrm>
            <a:off x="758309" y="3152537"/>
            <a:ext cx="6325672" cy="3775710"/>
          </a:xfrm>
          <a:prstGeom prst="roundRect">
            <a:avLst>
              <a:gd name="adj" fmla="val 7532"/>
            </a:avLst>
          </a:prstGeom>
          <a:noFill/>
          <a:ln w="9525" cap="flat" cmpd="sng">
            <a:solidFill>
              <a:srgbClr val="000000">
                <a:alpha val="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23"/>
          <p:cNvSpPr/>
          <p:nvPr/>
        </p:nvSpPr>
        <p:spPr>
          <a:xfrm>
            <a:off x="765929" y="3160157"/>
            <a:ext cx="6310432" cy="1152406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23"/>
          <p:cNvSpPr/>
          <p:nvPr/>
        </p:nvSpPr>
        <p:spPr>
          <a:xfrm>
            <a:off x="955596" y="3281482"/>
            <a:ext cx="1510189" cy="30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Dyson</a:t>
            </a:r>
            <a:endParaRPr sz="1800" b="0" i="0" u="none" strike="noStrike" cap="none"/>
          </a:p>
        </p:txBody>
      </p:sp>
      <p:sp>
        <p:nvSpPr>
          <p:cNvPr id="190" name="Google Shape;190;p23"/>
          <p:cNvSpPr/>
          <p:nvPr/>
        </p:nvSpPr>
        <p:spPr>
          <a:xfrm>
            <a:off x="2852499" y="3281482"/>
            <a:ext cx="4034314" cy="9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Premium segment, powerful purification, but with a high price point limiting broader adoption.</a:t>
            </a:r>
            <a:endParaRPr sz="1800" b="0" i="0" u="none" strike="noStrike" cap="none"/>
          </a:p>
        </p:txBody>
      </p:sp>
      <p:sp>
        <p:nvSpPr>
          <p:cNvPr id="191" name="Google Shape;191;p23"/>
          <p:cNvSpPr/>
          <p:nvPr/>
        </p:nvSpPr>
        <p:spPr>
          <a:xfrm>
            <a:off x="765929" y="4312563"/>
            <a:ext cx="6310432" cy="1152406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23"/>
          <p:cNvSpPr/>
          <p:nvPr/>
        </p:nvSpPr>
        <p:spPr>
          <a:xfrm>
            <a:off x="955596" y="4433888"/>
            <a:ext cx="1510189" cy="60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Philips &amp; Coway</a:t>
            </a:r>
            <a:endParaRPr sz="1800" b="0" i="0" u="none" strike="noStrike" cap="none"/>
          </a:p>
        </p:txBody>
      </p:sp>
      <p:sp>
        <p:nvSpPr>
          <p:cNvPr id="193" name="Google Shape;193;p23"/>
          <p:cNvSpPr/>
          <p:nvPr/>
        </p:nvSpPr>
        <p:spPr>
          <a:xfrm>
            <a:off x="2852499" y="4373226"/>
            <a:ext cx="40344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Mid-range offerings, known for strong filter quality and reliable performance, but often lack advanced smart features.</a:t>
            </a:r>
            <a:endParaRPr sz="1800" b="0" i="0" u="none" strike="noStrike" cap="none"/>
          </a:p>
        </p:txBody>
      </p:sp>
      <p:sp>
        <p:nvSpPr>
          <p:cNvPr id="194" name="Google Shape;194;p23"/>
          <p:cNvSpPr/>
          <p:nvPr/>
        </p:nvSpPr>
        <p:spPr>
          <a:xfrm>
            <a:off x="765929" y="5464969"/>
            <a:ext cx="6310432" cy="145565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23"/>
          <p:cNvSpPr/>
          <p:nvPr/>
        </p:nvSpPr>
        <p:spPr>
          <a:xfrm>
            <a:off x="955596" y="5586293"/>
            <a:ext cx="1510189" cy="60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MI &amp; Honeywell</a:t>
            </a:r>
            <a:endParaRPr sz="1800" b="0" i="0" u="none" strike="noStrike" cap="none"/>
          </a:p>
        </p:txBody>
      </p:sp>
      <p:sp>
        <p:nvSpPr>
          <p:cNvPr id="196" name="Google Shape;196;p23"/>
          <p:cNvSpPr/>
          <p:nvPr/>
        </p:nvSpPr>
        <p:spPr>
          <a:xfrm>
            <a:off x="2852499" y="5586293"/>
            <a:ext cx="4034314" cy="121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Budget-friendly options, accessible to a wider audience, but typically offer limited smart functionalities and sometimes compromise on filter lifespan.</a:t>
            </a:r>
            <a:endParaRPr sz="1800" b="0" i="0" u="none" strike="noStrike" cap="none"/>
          </a:p>
        </p:txBody>
      </p:sp>
      <p:sp>
        <p:nvSpPr>
          <p:cNvPr id="197" name="Google Shape;197;p23"/>
          <p:cNvSpPr/>
          <p:nvPr/>
        </p:nvSpPr>
        <p:spPr>
          <a:xfrm>
            <a:off x="7554054" y="3128850"/>
            <a:ext cx="35349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1950"/>
              <a:buFont typeface="Barlow"/>
              <a:buNone/>
            </a:pPr>
            <a:r>
              <a:rPr lang="en-US" sz="195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Market Gaps Identified:</a:t>
            </a:r>
            <a:endParaRPr sz="1950" b="0" i="0" u="none" strike="noStrike" cap="none"/>
          </a:p>
        </p:txBody>
      </p:sp>
      <p:sp>
        <p:nvSpPr>
          <p:cNvPr id="198" name="Google Shape;198;p23"/>
          <p:cNvSpPr/>
          <p:nvPr/>
        </p:nvSpPr>
        <p:spPr>
          <a:xfrm>
            <a:off x="7554039" y="3630097"/>
            <a:ext cx="6325672" cy="60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Montserrat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❌</a:t>
            </a: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Smart AQI syncing:</a:t>
            </a: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Lack of seamless integration with real-time local air quality data for automated operation.</a:t>
            </a:r>
            <a:endParaRPr sz="1800" b="0" i="0" u="none" strike="noStrike" cap="none"/>
          </a:p>
        </p:txBody>
      </p:sp>
      <p:sp>
        <p:nvSpPr>
          <p:cNvPr id="199" name="Google Shape;199;p23"/>
          <p:cNvSpPr/>
          <p:nvPr/>
        </p:nvSpPr>
        <p:spPr>
          <a:xfrm>
            <a:off x="7554039" y="4468657"/>
            <a:ext cx="63258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Montserrat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❌</a:t>
            </a: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Battery backup for power outages:</a:t>
            </a: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A crucial feature for consistent operation, especially in rural and urban fringe areas prone to power cuts.</a:t>
            </a:r>
            <a:endParaRPr sz="1800" b="0" i="0" u="none" strike="noStrike" cap="none"/>
          </a:p>
        </p:txBody>
      </p:sp>
      <p:sp>
        <p:nvSpPr>
          <p:cNvPr id="200" name="Google Shape;200;p23"/>
          <p:cNvSpPr/>
          <p:nvPr/>
        </p:nvSpPr>
        <p:spPr>
          <a:xfrm>
            <a:off x="7554039" y="5378543"/>
            <a:ext cx="63258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Montserrat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❌</a:t>
            </a: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Filter cost predictability:</a:t>
            </a: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Consumers face uncertainty regarding long-term maintenance costs and filter replacement intervals.</a:t>
            </a:r>
            <a:endParaRPr sz="1800" b="0" i="0" u="none" strike="noStrike" cap="none"/>
          </a:p>
        </p:txBody>
      </p:sp>
      <p:sp>
        <p:nvSpPr>
          <p:cNvPr id="201" name="Google Shape;201;p23"/>
          <p:cNvSpPr/>
          <p:nvPr/>
        </p:nvSpPr>
        <p:spPr>
          <a:xfrm>
            <a:off x="7554039" y="6288443"/>
            <a:ext cx="63258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Montserrat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❌</a:t>
            </a: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Compact design for Indian urban flats:</a:t>
            </a: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Existing designs are often bulky, not optimized for smaller living spaces typical of Indian apartments.</a:t>
            </a:r>
            <a:endParaRPr sz="1800" b="0" i="0" u="none" strike="noStrike" cap="none"/>
          </a:p>
        </p:txBody>
      </p:sp>
      <p:sp>
        <p:nvSpPr>
          <p:cNvPr id="202" name="Google Shape;202;p23"/>
          <p:cNvSpPr/>
          <p:nvPr/>
        </p:nvSpPr>
        <p:spPr>
          <a:xfrm>
            <a:off x="12667850" y="7708600"/>
            <a:ext cx="1962600" cy="521100"/>
          </a:xfrm>
          <a:prstGeom prst="rect">
            <a:avLst/>
          </a:prstGeom>
          <a:solidFill>
            <a:srgbClr val="F4FB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/>
          <p:nvPr/>
        </p:nvSpPr>
        <p:spPr>
          <a:xfrm>
            <a:off x="758309" y="1224677"/>
            <a:ext cx="11213663" cy="62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900"/>
              <a:buFont typeface="Barlow"/>
              <a:buNone/>
            </a:pPr>
            <a:r>
              <a:rPr lang="en-US" sz="390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Critical Questions Answered: A Strategic Summary</a:t>
            </a:r>
            <a:endParaRPr sz="3900" b="0" i="0" u="none" strike="noStrike" cap="none"/>
          </a:p>
        </p:txBody>
      </p:sp>
      <p:sp>
        <p:nvSpPr>
          <p:cNvPr id="209" name="Google Shape;209;p24"/>
          <p:cNvSpPr/>
          <p:nvPr/>
        </p:nvSpPr>
        <p:spPr>
          <a:xfrm>
            <a:off x="758250" y="2035449"/>
            <a:ext cx="131139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7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Our comprehensive research provides definitive answers to the critical questions guiding AirPure Innovations' market entry and strategy.</a:t>
            </a:r>
            <a:endParaRPr sz="1750" b="0" i="0" u="none" strike="noStrike" cap="none"/>
          </a:p>
        </p:txBody>
      </p:sp>
      <p:sp>
        <p:nvSpPr>
          <p:cNvPr id="210" name="Google Shape;210;p24"/>
          <p:cNvSpPr/>
          <p:nvPr/>
        </p:nvSpPr>
        <p:spPr>
          <a:xfrm>
            <a:off x="758309" y="2743795"/>
            <a:ext cx="13113782" cy="4261009"/>
          </a:xfrm>
          <a:prstGeom prst="roundRect">
            <a:avLst>
              <a:gd name="adj" fmla="val 6674"/>
            </a:avLst>
          </a:prstGeom>
          <a:noFill/>
          <a:ln w="9525" cap="flat" cmpd="sng">
            <a:solidFill>
              <a:srgbClr val="000000">
                <a:alpha val="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24"/>
          <p:cNvSpPr/>
          <p:nvPr/>
        </p:nvSpPr>
        <p:spPr>
          <a:xfrm>
            <a:off x="765929" y="2751415"/>
            <a:ext cx="13098542" cy="84915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24"/>
          <p:cNvSpPr/>
          <p:nvPr/>
        </p:nvSpPr>
        <p:spPr>
          <a:xfrm>
            <a:off x="955477" y="2872740"/>
            <a:ext cx="6166366" cy="30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Cities with irreversible AQI degradation?</a:t>
            </a:r>
            <a:endParaRPr sz="1800" b="0" i="0" u="none" strike="noStrike" cap="none"/>
          </a:p>
        </p:txBody>
      </p:sp>
      <p:sp>
        <p:nvSpPr>
          <p:cNvPr id="213" name="Google Shape;213;p24"/>
          <p:cNvSpPr/>
          <p:nvPr/>
        </p:nvSpPr>
        <p:spPr>
          <a:xfrm>
            <a:off x="7508558" y="2872740"/>
            <a:ext cx="6166366" cy="60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Delhi, Patna, Kanpur, Lucknow, Agra exhibit persistent severe pollution, making them high-priority markets.</a:t>
            </a:r>
            <a:endParaRPr sz="1800" b="0" i="0" u="none" strike="noStrike" cap="none"/>
          </a:p>
        </p:txBody>
      </p:sp>
      <p:sp>
        <p:nvSpPr>
          <p:cNvPr id="214" name="Google Shape;214;p24"/>
          <p:cNvSpPr/>
          <p:nvPr/>
        </p:nvSpPr>
        <p:spPr>
          <a:xfrm>
            <a:off x="765929" y="3600569"/>
            <a:ext cx="13098542" cy="84915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24"/>
          <p:cNvSpPr/>
          <p:nvPr/>
        </p:nvSpPr>
        <p:spPr>
          <a:xfrm>
            <a:off x="955477" y="3721894"/>
            <a:ext cx="6166366" cy="30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Health burden link?</a:t>
            </a:r>
            <a:endParaRPr sz="1800" b="0" i="0" u="none" strike="noStrike" cap="none"/>
          </a:p>
        </p:txBody>
      </p:sp>
      <p:sp>
        <p:nvSpPr>
          <p:cNvPr id="216" name="Google Shape;216;p24"/>
          <p:cNvSpPr/>
          <p:nvPr/>
        </p:nvSpPr>
        <p:spPr>
          <a:xfrm>
            <a:off x="7508558" y="3721894"/>
            <a:ext cx="6166366" cy="60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Pediatric asthma increased by 20–30% during AQI spikes, underscoring the health imperative.</a:t>
            </a:r>
            <a:endParaRPr sz="1800" b="0" i="0" u="none" strike="noStrike" cap="none"/>
          </a:p>
        </p:txBody>
      </p:sp>
      <p:sp>
        <p:nvSpPr>
          <p:cNvPr id="217" name="Google Shape;217;p24"/>
          <p:cNvSpPr/>
          <p:nvPr/>
        </p:nvSpPr>
        <p:spPr>
          <a:xfrm>
            <a:off x="765929" y="4449723"/>
            <a:ext cx="13098542" cy="84915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24"/>
          <p:cNvSpPr/>
          <p:nvPr/>
        </p:nvSpPr>
        <p:spPr>
          <a:xfrm>
            <a:off x="955477" y="4571048"/>
            <a:ext cx="6166366" cy="30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Search/behavior impact?</a:t>
            </a:r>
            <a:endParaRPr sz="1800" b="0" i="0" u="none" strike="noStrike" cap="none"/>
          </a:p>
        </p:txBody>
      </p:sp>
      <p:sp>
        <p:nvSpPr>
          <p:cNvPr id="219" name="Google Shape;219;p24"/>
          <p:cNvSpPr/>
          <p:nvPr/>
        </p:nvSpPr>
        <p:spPr>
          <a:xfrm>
            <a:off x="7508550" y="4449725"/>
            <a:ext cx="61665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Purifier searches surged 300–400% during smog weeks, indicating reactive consumer demand triggered by acute events.</a:t>
            </a:r>
            <a:endParaRPr sz="1800" b="0" i="0" u="none" strike="noStrike" cap="none"/>
          </a:p>
        </p:txBody>
      </p:sp>
      <p:sp>
        <p:nvSpPr>
          <p:cNvPr id="220" name="Google Shape;220;p24"/>
          <p:cNvSpPr/>
          <p:nvPr/>
        </p:nvSpPr>
        <p:spPr>
          <a:xfrm>
            <a:off x="765929" y="5298877"/>
            <a:ext cx="13098542" cy="84915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24"/>
          <p:cNvSpPr/>
          <p:nvPr/>
        </p:nvSpPr>
        <p:spPr>
          <a:xfrm>
            <a:off x="955477" y="5420201"/>
            <a:ext cx="6166366" cy="30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Feature gaps in market?</a:t>
            </a:r>
            <a:endParaRPr sz="1800" b="0" i="0" u="none" strike="noStrike" cap="none"/>
          </a:p>
        </p:txBody>
      </p:sp>
      <p:sp>
        <p:nvSpPr>
          <p:cNvPr id="222" name="Google Shape;222;p24"/>
          <p:cNvSpPr/>
          <p:nvPr/>
        </p:nvSpPr>
        <p:spPr>
          <a:xfrm>
            <a:off x="7508558" y="5420201"/>
            <a:ext cx="6166366" cy="60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Current offerings lack smart AQI syncing, reliable power backups, and flexible filter subscription plans.</a:t>
            </a:r>
            <a:endParaRPr sz="1800" b="0" i="0" u="none" strike="noStrike" cap="none"/>
          </a:p>
        </p:txBody>
      </p:sp>
      <p:sp>
        <p:nvSpPr>
          <p:cNvPr id="223" name="Google Shape;223;p24"/>
          <p:cNvSpPr/>
          <p:nvPr/>
        </p:nvSpPr>
        <p:spPr>
          <a:xfrm>
            <a:off x="765925" y="6148024"/>
            <a:ext cx="13098600" cy="9489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4" name="Google Shape;224;p24"/>
          <p:cNvSpPr/>
          <p:nvPr/>
        </p:nvSpPr>
        <p:spPr>
          <a:xfrm>
            <a:off x="955477" y="6269355"/>
            <a:ext cx="6166366" cy="30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1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AQI understanding?</a:t>
            </a:r>
            <a:endParaRPr sz="1800" b="0" i="0" u="none" strike="noStrike" cap="none"/>
          </a:p>
        </p:txBody>
      </p:sp>
      <p:sp>
        <p:nvSpPr>
          <p:cNvPr id="225" name="Google Shape;225;p24"/>
          <p:cNvSpPr/>
          <p:nvPr/>
        </p:nvSpPr>
        <p:spPr>
          <a:xfrm>
            <a:off x="7508550" y="6109536"/>
            <a:ext cx="61665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lang="en-US" sz="18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Only 25–30% of urban citizens understand AQI, highlighting a need for education and simplified communication.</a:t>
            </a:r>
            <a:endParaRPr sz="1800" b="0" i="0" u="none" strike="noStrike" cap="none"/>
          </a:p>
        </p:txBody>
      </p:sp>
      <p:sp>
        <p:nvSpPr>
          <p:cNvPr id="226" name="Google Shape;226;p24"/>
          <p:cNvSpPr/>
          <p:nvPr/>
        </p:nvSpPr>
        <p:spPr>
          <a:xfrm>
            <a:off x="12667850" y="7708600"/>
            <a:ext cx="1962600" cy="521100"/>
          </a:xfrm>
          <a:prstGeom prst="rect">
            <a:avLst/>
          </a:prstGeom>
          <a:solidFill>
            <a:srgbClr val="F4FB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1662</Words>
  <Application>Microsoft Office PowerPoint</Application>
  <PresentationFormat>Custom</PresentationFormat>
  <Paragraphs>132</Paragraphs>
  <Slides>13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Barlow</vt:lpstr>
      <vt:lpstr>Montserrat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Hacker Buddy</cp:lastModifiedBy>
  <cp:revision>3</cp:revision>
  <dcterms:modified xsi:type="dcterms:W3CDTF">2025-07-31T15:25:42Z</dcterms:modified>
</cp:coreProperties>
</file>